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80" r:id="rId4"/>
    <p:sldId id="342" r:id="rId5"/>
    <p:sldId id="343" r:id="rId6"/>
    <p:sldId id="346" r:id="rId7"/>
    <p:sldId id="349" r:id="rId8"/>
    <p:sldId id="304" r:id="rId9"/>
    <p:sldId id="306" r:id="rId10"/>
    <p:sldId id="307" r:id="rId11"/>
    <p:sldId id="308" r:id="rId12"/>
    <p:sldId id="309" r:id="rId13"/>
    <p:sldId id="310" r:id="rId14"/>
    <p:sldId id="312" r:id="rId15"/>
    <p:sldId id="301" r:id="rId16"/>
    <p:sldId id="297" r:id="rId17"/>
    <p:sldId id="299" r:id="rId18"/>
    <p:sldId id="303" r:id="rId19"/>
    <p:sldId id="295" r:id="rId20"/>
    <p:sldId id="278" r:id="rId21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F62"/>
    <a:srgbClr val="8D0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190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86621648358345E-2"/>
          <c:y val="9.6869869684788196E-2"/>
          <c:w val="0.95133783516416603"/>
          <c:h val="0.65765266045252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BB Diabetes HGBA1C greater than 9  (Target &lt;=10%)</c:v>
                </c:pt>
              </c:strCache>
            </c:strRef>
          </c:tx>
          <c:invertIfNegative val="0"/>
          <c:dLbls>
            <c:dLbl>
              <c:idx val="9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20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8"/>
              <c:delete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Sheet1!$A$2:$A$44</c:f>
              <c:strCache>
                <c:ptCount val="43"/>
                <c:pt idx="0">
                  <c:v>Provider 1 (1)</c:v>
                </c:pt>
                <c:pt idx="1">
                  <c:v>Provider 2 (2)</c:v>
                </c:pt>
                <c:pt idx="2">
                  <c:v>Provider 3 (9)</c:v>
                </c:pt>
                <c:pt idx="3">
                  <c:v>Provider 4 (52)</c:v>
                </c:pt>
                <c:pt idx="4">
                  <c:v>Provider 5 (7)</c:v>
                </c:pt>
                <c:pt idx="5">
                  <c:v>Steele (9)</c:v>
                </c:pt>
                <c:pt idx="6">
                  <c:v>Provider 7 (65)</c:v>
                </c:pt>
                <c:pt idx="7">
                  <c:v>Raczek (4)</c:v>
                </c:pt>
                <c:pt idx="8">
                  <c:v>Provider 8 (41)</c:v>
                </c:pt>
                <c:pt idx="9">
                  <c:v>Provider 9 (9)</c:v>
                </c:pt>
                <c:pt idx="10">
                  <c:v>Provider 10 (9)</c:v>
                </c:pt>
                <c:pt idx="11">
                  <c:v>Provider 11 (145)</c:v>
                </c:pt>
                <c:pt idx="12">
                  <c:v>Provider 12 (76)</c:v>
                </c:pt>
                <c:pt idx="13">
                  <c:v>Provider 13 (43)</c:v>
                </c:pt>
                <c:pt idx="14">
                  <c:v>Provider 14 (53)</c:v>
                </c:pt>
                <c:pt idx="15">
                  <c:v>Provider 15 (114)</c:v>
                </c:pt>
                <c:pt idx="16">
                  <c:v>Provider 16 (30)</c:v>
                </c:pt>
                <c:pt idx="17">
                  <c:v>Provider 17 (21)</c:v>
                </c:pt>
                <c:pt idx="18">
                  <c:v>Provider 18 (75)</c:v>
                </c:pt>
                <c:pt idx="19">
                  <c:v>Provider 19 (38)</c:v>
                </c:pt>
                <c:pt idx="20">
                  <c:v>Provider 20 (28)</c:v>
                </c:pt>
                <c:pt idx="21">
                  <c:v>Provider 21 (62)</c:v>
                </c:pt>
                <c:pt idx="22">
                  <c:v>Provider 22 (113)</c:v>
                </c:pt>
                <c:pt idx="23">
                  <c:v>Provider 23 (60)</c:v>
                </c:pt>
                <c:pt idx="24">
                  <c:v>Provider 24 (52)</c:v>
                </c:pt>
                <c:pt idx="25">
                  <c:v>Provider 25 (46)</c:v>
                </c:pt>
                <c:pt idx="26">
                  <c:v>Provider 26 (14)</c:v>
                </c:pt>
                <c:pt idx="27">
                  <c:v>Provider 27 (7)</c:v>
                </c:pt>
                <c:pt idx="28">
                  <c:v>Provider 28 (37)</c:v>
                </c:pt>
                <c:pt idx="29">
                  <c:v>Provider 29 (86)</c:v>
                </c:pt>
                <c:pt idx="30">
                  <c:v>Provider 30 (24)</c:v>
                </c:pt>
                <c:pt idx="31">
                  <c:v>Provider 31 (169)</c:v>
                </c:pt>
                <c:pt idx="32">
                  <c:v>Provider 32 (165)</c:v>
                </c:pt>
                <c:pt idx="33">
                  <c:v>Provider 33 (31)</c:v>
                </c:pt>
                <c:pt idx="34">
                  <c:v>Provider 34 (56)</c:v>
                </c:pt>
                <c:pt idx="35">
                  <c:v>Provider 35 (61)</c:v>
                </c:pt>
                <c:pt idx="36">
                  <c:v>Provider 36 (25)</c:v>
                </c:pt>
                <c:pt idx="37">
                  <c:v>Provider 37 (116)</c:v>
                </c:pt>
                <c:pt idx="38">
                  <c:v>Provider 38 (44)</c:v>
                </c:pt>
                <c:pt idx="39">
                  <c:v>Provider 39 (75)</c:v>
                </c:pt>
                <c:pt idx="40">
                  <c:v>Provider 40 (92)</c:v>
                </c:pt>
                <c:pt idx="41">
                  <c:v>Provider 41 (7)</c:v>
                </c:pt>
                <c:pt idx="42">
                  <c:v>Provider 42 (6)</c:v>
                </c:pt>
              </c:strCache>
            </c:strRef>
          </c:cat>
          <c:val>
            <c:numRef>
              <c:f>Sheet1!$B$2:$B$44</c:f>
              <c:numCache>
                <c:formatCode>0%</c:formatCode>
                <c:ptCount val="43"/>
                <c:pt idx="0">
                  <c:v>1</c:v>
                </c:pt>
                <c:pt idx="1">
                  <c:v>0.75</c:v>
                </c:pt>
                <c:pt idx="2">
                  <c:v>0.66666666666666696</c:v>
                </c:pt>
                <c:pt idx="3">
                  <c:v>0.5</c:v>
                </c:pt>
                <c:pt idx="4">
                  <c:v>0.42857142857142899</c:v>
                </c:pt>
                <c:pt idx="5">
                  <c:v>0.33333333333333298</c:v>
                </c:pt>
                <c:pt idx="6">
                  <c:v>0.27692307692307699</c:v>
                </c:pt>
                <c:pt idx="7">
                  <c:v>0.25</c:v>
                </c:pt>
                <c:pt idx="8">
                  <c:v>0.24390243902438999</c:v>
                </c:pt>
                <c:pt idx="9">
                  <c:v>0.22222222222222199</c:v>
                </c:pt>
                <c:pt idx="10">
                  <c:v>0.22222222222222199</c:v>
                </c:pt>
                <c:pt idx="11">
                  <c:v>0.214285714285714</c:v>
                </c:pt>
                <c:pt idx="12">
                  <c:v>0.21052631578947401</c:v>
                </c:pt>
                <c:pt idx="13">
                  <c:v>0.209302325581395</c:v>
                </c:pt>
                <c:pt idx="14">
                  <c:v>0.20754716981132099</c:v>
                </c:pt>
                <c:pt idx="15">
                  <c:v>0.206611570247934</c:v>
                </c:pt>
                <c:pt idx="16">
                  <c:v>0.2</c:v>
                </c:pt>
                <c:pt idx="17">
                  <c:v>0.19047619047619099</c:v>
                </c:pt>
                <c:pt idx="18">
                  <c:v>0.18666666666666701</c:v>
                </c:pt>
                <c:pt idx="19">
                  <c:v>0.18421052631578899</c:v>
                </c:pt>
                <c:pt idx="20">
                  <c:v>0.17857142857142899</c:v>
                </c:pt>
                <c:pt idx="21">
                  <c:v>0.17741935483870999</c:v>
                </c:pt>
                <c:pt idx="22">
                  <c:v>0.16814159292035399</c:v>
                </c:pt>
                <c:pt idx="23">
                  <c:v>0.16666666666666699</c:v>
                </c:pt>
                <c:pt idx="24">
                  <c:v>0.15384615384615399</c:v>
                </c:pt>
                <c:pt idx="25">
                  <c:v>0.15217391304347799</c:v>
                </c:pt>
                <c:pt idx="26">
                  <c:v>0.14285714285714299</c:v>
                </c:pt>
                <c:pt idx="27">
                  <c:v>0.14285714285714299</c:v>
                </c:pt>
                <c:pt idx="28">
                  <c:v>0.135135135135135</c:v>
                </c:pt>
                <c:pt idx="29">
                  <c:v>0.127906976744186</c:v>
                </c:pt>
                <c:pt idx="30">
                  <c:v>0.125</c:v>
                </c:pt>
                <c:pt idx="31">
                  <c:v>0.112426035502959</c:v>
                </c:pt>
                <c:pt idx="32">
                  <c:v>0.109090909090909</c:v>
                </c:pt>
                <c:pt idx="33">
                  <c:v>9.6774193548387094E-2</c:v>
                </c:pt>
                <c:pt idx="34">
                  <c:v>8.9285714285714302E-2</c:v>
                </c:pt>
                <c:pt idx="35">
                  <c:v>8.1967213114754106E-2</c:v>
                </c:pt>
                <c:pt idx="36">
                  <c:v>0.08</c:v>
                </c:pt>
                <c:pt idx="37">
                  <c:v>6.8965517241379296E-2</c:v>
                </c:pt>
                <c:pt idx="38">
                  <c:v>6.8181818181818205E-2</c:v>
                </c:pt>
                <c:pt idx="39">
                  <c:v>6.6666666666666693E-2</c:v>
                </c:pt>
                <c:pt idx="40">
                  <c:v>5.4347826086956499E-2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028096"/>
        <c:axId val="197566464"/>
      </c:barChart>
      <c:catAx>
        <c:axId val="19702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7566464"/>
        <c:crosses val="autoZero"/>
        <c:auto val="1"/>
        <c:lblAlgn val="ctr"/>
        <c:lblOffset val="100"/>
        <c:noMultiLvlLbl val="0"/>
      </c:catAx>
      <c:valAx>
        <c:axId val="197566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7028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11C97-7866-4FE3-A65B-2C1586D5E95A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6257E0-4676-451F-8B02-BC23EED71BC3}">
      <dgm:prSet phldrT="[Text]" custT="1"/>
      <dgm:spPr/>
      <dgm:t>
        <a:bodyPr/>
        <a:lstStyle/>
        <a:p>
          <a:r>
            <a:rPr lang="en-US" sz="1100" b="1" dirty="0" smtClean="0"/>
            <a:t>Bangor Community</a:t>
          </a:r>
          <a:r>
            <a:rPr lang="en-US" sz="900" dirty="0" smtClean="0"/>
            <a:t>  </a:t>
          </a:r>
          <a:endParaRPr lang="en-US" sz="900" dirty="0"/>
        </a:p>
      </dgm:t>
    </dgm:pt>
    <dgm:pt modelId="{FD7D5C6B-5A40-4C70-8686-BD7FCB3643BC}" type="parTrans" cxnId="{4E7422DB-A002-45BA-B273-1B36829A4437}">
      <dgm:prSet/>
      <dgm:spPr/>
      <dgm:t>
        <a:bodyPr/>
        <a:lstStyle/>
        <a:p>
          <a:endParaRPr lang="en-US"/>
        </a:p>
      </dgm:t>
    </dgm:pt>
    <dgm:pt modelId="{29CC5705-24BD-48B2-B57C-440D04250C7D}" type="sibTrans" cxnId="{4E7422DB-A002-45BA-B273-1B36829A4437}">
      <dgm:prSet/>
      <dgm:spPr/>
      <dgm:t>
        <a:bodyPr/>
        <a:lstStyle/>
        <a:p>
          <a:endParaRPr lang="en-US"/>
        </a:p>
      </dgm:t>
    </dgm:pt>
    <dgm:pt modelId="{0C291C65-6C01-4502-A1CA-3E1BC22C108A}">
      <dgm:prSet phldrT="[Text]" custT="1"/>
      <dgm:spPr/>
      <dgm:t>
        <a:bodyPr/>
        <a:lstStyle/>
        <a:p>
          <a:endParaRPr lang="en-US" sz="1600" b="1" dirty="0" smtClean="0"/>
        </a:p>
        <a:p>
          <a:r>
            <a:rPr lang="en-US" sz="1000" b="1" dirty="0" smtClean="0"/>
            <a:t>Bangor Beacon Chronic Condition Patients </a:t>
          </a:r>
          <a:endParaRPr lang="en-US" sz="1000" b="1" dirty="0"/>
        </a:p>
      </dgm:t>
    </dgm:pt>
    <dgm:pt modelId="{5915721E-1A29-4941-826A-7042FFD9E49C}" type="parTrans" cxnId="{48D20C76-5F6A-4000-A431-543C69273936}">
      <dgm:prSet/>
      <dgm:spPr/>
      <dgm:t>
        <a:bodyPr/>
        <a:lstStyle/>
        <a:p>
          <a:endParaRPr lang="en-US"/>
        </a:p>
      </dgm:t>
    </dgm:pt>
    <dgm:pt modelId="{C25AE0E6-5DF4-449F-8966-85494D382A2C}" type="sibTrans" cxnId="{48D20C76-5F6A-4000-A431-543C69273936}">
      <dgm:prSet/>
      <dgm:spPr/>
      <dgm:t>
        <a:bodyPr/>
        <a:lstStyle/>
        <a:p>
          <a:endParaRPr lang="en-US"/>
        </a:p>
      </dgm:t>
    </dgm:pt>
    <dgm:pt modelId="{00508AE4-9BF8-4643-8268-456FD9186F95}">
      <dgm:prSet phldrT="[Text]" custT="1"/>
      <dgm:spPr/>
      <dgm:t>
        <a:bodyPr/>
        <a:lstStyle/>
        <a:p>
          <a:r>
            <a:rPr lang="en-US" sz="700" b="1" dirty="0" smtClean="0"/>
            <a:t>Bangor Beacon High Risk/High Cost Patients  </a:t>
          </a:r>
          <a:endParaRPr lang="en-US" sz="700" b="1" dirty="0"/>
        </a:p>
      </dgm:t>
    </dgm:pt>
    <dgm:pt modelId="{D4D15E0E-F108-401A-B899-B292F45C1825}" type="sibTrans" cxnId="{1C338816-2FBC-4970-B399-53AB6C95FD16}">
      <dgm:prSet/>
      <dgm:spPr/>
      <dgm:t>
        <a:bodyPr/>
        <a:lstStyle/>
        <a:p>
          <a:endParaRPr lang="en-US"/>
        </a:p>
      </dgm:t>
    </dgm:pt>
    <dgm:pt modelId="{90F25FB4-BCFB-428A-9F1A-16B0E8E813C3}" type="parTrans" cxnId="{1C338816-2FBC-4970-B399-53AB6C95FD16}">
      <dgm:prSet/>
      <dgm:spPr/>
      <dgm:t>
        <a:bodyPr/>
        <a:lstStyle/>
        <a:p>
          <a:endParaRPr lang="en-US"/>
        </a:p>
      </dgm:t>
    </dgm:pt>
    <dgm:pt modelId="{B62D3A12-921A-4581-95CC-8F0A52A97020}" type="pres">
      <dgm:prSet presAssocID="{F1311C97-7866-4FE3-A65B-2C1586D5E95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86F51-789B-49CC-8F9D-FF65661081AC}" type="pres">
      <dgm:prSet presAssocID="{F1311C97-7866-4FE3-A65B-2C1586D5E95A}" presName="comp1" presStyleCnt="0"/>
      <dgm:spPr/>
      <dgm:t>
        <a:bodyPr/>
        <a:lstStyle/>
        <a:p>
          <a:endParaRPr lang="en-US"/>
        </a:p>
      </dgm:t>
    </dgm:pt>
    <dgm:pt modelId="{06599838-5CF6-44F9-8B01-792B7233FE72}" type="pres">
      <dgm:prSet presAssocID="{F1311C97-7866-4FE3-A65B-2C1586D5E95A}" presName="circle1" presStyleLbl="node1" presStyleIdx="0" presStyleCnt="3" custLinFactNeighborX="1615" custLinFactNeighborY="9767"/>
      <dgm:spPr/>
      <dgm:t>
        <a:bodyPr/>
        <a:lstStyle/>
        <a:p>
          <a:endParaRPr lang="en-US"/>
        </a:p>
      </dgm:t>
    </dgm:pt>
    <dgm:pt modelId="{8565C3AB-8678-491E-868E-2CB993B92D83}" type="pres">
      <dgm:prSet presAssocID="{F1311C97-7866-4FE3-A65B-2C1586D5E95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1920-2404-439F-8FE3-F385AAC270D7}" type="pres">
      <dgm:prSet presAssocID="{F1311C97-7866-4FE3-A65B-2C1586D5E95A}" presName="comp2" presStyleCnt="0"/>
      <dgm:spPr/>
      <dgm:t>
        <a:bodyPr/>
        <a:lstStyle/>
        <a:p>
          <a:endParaRPr lang="en-US"/>
        </a:p>
      </dgm:t>
    </dgm:pt>
    <dgm:pt modelId="{D23DE179-E5B7-4A9C-AEAA-0AD2C2737DAE}" type="pres">
      <dgm:prSet presAssocID="{F1311C97-7866-4FE3-A65B-2C1586D5E95A}" presName="circle2" presStyleLbl="node1" presStyleIdx="1" presStyleCnt="3" custScaleX="81656" custScaleY="83729" custLinFactNeighborY="-620"/>
      <dgm:spPr/>
      <dgm:t>
        <a:bodyPr/>
        <a:lstStyle/>
        <a:p>
          <a:endParaRPr lang="en-US"/>
        </a:p>
      </dgm:t>
    </dgm:pt>
    <dgm:pt modelId="{4E304AA4-9D20-4CFB-BED6-5F96D9082413}" type="pres">
      <dgm:prSet presAssocID="{F1311C97-7866-4FE3-A65B-2C1586D5E95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74AC8-8857-4866-BBC2-EBD3DD08C408}" type="pres">
      <dgm:prSet presAssocID="{F1311C97-7866-4FE3-A65B-2C1586D5E95A}" presName="comp3" presStyleCnt="0"/>
      <dgm:spPr/>
      <dgm:t>
        <a:bodyPr/>
        <a:lstStyle/>
        <a:p>
          <a:endParaRPr lang="en-US"/>
        </a:p>
      </dgm:t>
    </dgm:pt>
    <dgm:pt modelId="{3C2547F6-8E62-418F-8DE5-D0A92026CBDB}" type="pres">
      <dgm:prSet presAssocID="{F1311C97-7866-4FE3-A65B-2C1586D5E95A}" presName="circle3" presStyleLbl="node1" presStyleIdx="2" presStyleCnt="3" custScaleX="56894" custScaleY="52236"/>
      <dgm:spPr/>
      <dgm:t>
        <a:bodyPr/>
        <a:lstStyle/>
        <a:p>
          <a:endParaRPr lang="en-US"/>
        </a:p>
      </dgm:t>
    </dgm:pt>
    <dgm:pt modelId="{E04CADF0-EED0-469A-A38B-F570F0BF465A}" type="pres">
      <dgm:prSet presAssocID="{F1311C97-7866-4FE3-A65B-2C1586D5E95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D4F26-B386-45BE-9BF5-56F255E8B4CE}" type="presOf" srcId="{6C6257E0-4676-451F-8B02-BC23EED71BC3}" destId="{8565C3AB-8678-491E-868E-2CB993B92D83}" srcOrd="1" destOrd="0" presId="urn:microsoft.com/office/officeart/2005/8/layout/venn2"/>
    <dgm:cxn modelId="{CBA6497B-0A2E-4979-95EB-4D74F94236F2}" type="presOf" srcId="{00508AE4-9BF8-4643-8268-456FD9186F95}" destId="{E04CADF0-EED0-469A-A38B-F570F0BF465A}" srcOrd="1" destOrd="0" presId="urn:microsoft.com/office/officeart/2005/8/layout/venn2"/>
    <dgm:cxn modelId="{037A4446-35CE-42F4-96C8-354669BAFA3F}" type="presOf" srcId="{6C6257E0-4676-451F-8B02-BC23EED71BC3}" destId="{06599838-5CF6-44F9-8B01-792B7233FE72}" srcOrd="0" destOrd="0" presId="urn:microsoft.com/office/officeart/2005/8/layout/venn2"/>
    <dgm:cxn modelId="{48D20C76-5F6A-4000-A431-543C69273936}" srcId="{F1311C97-7866-4FE3-A65B-2C1586D5E95A}" destId="{0C291C65-6C01-4502-A1CA-3E1BC22C108A}" srcOrd="1" destOrd="0" parTransId="{5915721E-1A29-4941-826A-7042FFD9E49C}" sibTransId="{C25AE0E6-5DF4-449F-8966-85494D382A2C}"/>
    <dgm:cxn modelId="{99E648CE-41E7-41CD-A28E-33E551EAE83B}" type="presOf" srcId="{0C291C65-6C01-4502-A1CA-3E1BC22C108A}" destId="{4E304AA4-9D20-4CFB-BED6-5F96D9082413}" srcOrd="1" destOrd="0" presId="urn:microsoft.com/office/officeart/2005/8/layout/venn2"/>
    <dgm:cxn modelId="{5FCB92D6-E212-431F-9C80-3667E9033625}" type="presOf" srcId="{00508AE4-9BF8-4643-8268-456FD9186F95}" destId="{3C2547F6-8E62-418F-8DE5-D0A92026CBDB}" srcOrd="0" destOrd="0" presId="urn:microsoft.com/office/officeart/2005/8/layout/venn2"/>
    <dgm:cxn modelId="{9AD9BF53-331F-4C0E-98F3-148962651DFA}" type="presOf" srcId="{0C291C65-6C01-4502-A1CA-3E1BC22C108A}" destId="{D23DE179-E5B7-4A9C-AEAA-0AD2C2737DAE}" srcOrd="0" destOrd="0" presId="urn:microsoft.com/office/officeart/2005/8/layout/venn2"/>
    <dgm:cxn modelId="{1C338816-2FBC-4970-B399-53AB6C95FD16}" srcId="{F1311C97-7866-4FE3-A65B-2C1586D5E95A}" destId="{00508AE4-9BF8-4643-8268-456FD9186F95}" srcOrd="2" destOrd="0" parTransId="{90F25FB4-BCFB-428A-9F1A-16B0E8E813C3}" sibTransId="{D4D15E0E-F108-401A-B899-B292F45C1825}"/>
    <dgm:cxn modelId="{4E7422DB-A002-45BA-B273-1B36829A4437}" srcId="{F1311C97-7866-4FE3-A65B-2C1586D5E95A}" destId="{6C6257E0-4676-451F-8B02-BC23EED71BC3}" srcOrd="0" destOrd="0" parTransId="{FD7D5C6B-5A40-4C70-8686-BD7FCB3643BC}" sibTransId="{29CC5705-24BD-48B2-B57C-440D04250C7D}"/>
    <dgm:cxn modelId="{8E0C428F-6C95-4F7A-BCE1-9087D761DB9C}" type="presOf" srcId="{F1311C97-7866-4FE3-A65B-2C1586D5E95A}" destId="{B62D3A12-921A-4581-95CC-8F0A52A97020}" srcOrd="0" destOrd="0" presId="urn:microsoft.com/office/officeart/2005/8/layout/venn2"/>
    <dgm:cxn modelId="{A4026431-29DA-4557-9120-4026D8C7D5E4}" type="presParOf" srcId="{B62D3A12-921A-4581-95CC-8F0A52A97020}" destId="{97786F51-789B-49CC-8F9D-FF65661081AC}" srcOrd="0" destOrd="0" presId="urn:microsoft.com/office/officeart/2005/8/layout/venn2"/>
    <dgm:cxn modelId="{B9A45F11-A80F-4FF0-8B02-49722AAE16BB}" type="presParOf" srcId="{97786F51-789B-49CC-8F9D-FF65661081AC}" destId="{06599838-5CF6-44F9-8B01-792B7233FE72}" srcOrd="0" destOrd="0" presId="urn:microsoft.com/office/officeart/2005/8/layout/venn2"/>
    <dgm:cxn modelId="{56FD18B4-639C-431B-A254-C6BF7E7BFDA7}" type="presParOf" srcId="{97786F51-789B-49CC-8F9D-FF65661081AC}" destId="{8565C3AB-8678-491E-868E-2CB993B92D83}" srcOrd="1" destOrd="0" presId="urn:microsoft.com/office/officeart/2005/8/layout/venn2"/>
    <dgm:cxn modelId="{A7BFDD57-DE68-43A1-82CE-8AB9E0CA7008}" type="presParOf" srcId="{B62D3A12-921A-4581-95CC-8F0A52A97020}" destId="{059F1920-2404-439F-8FE3-F385AAC270D7}" srcOrd="1" destOrd="0" presId="urn:microsoft.com/office/officeart/2005/8/layout/venn2"/>
    <dgm:cxn modelId="{C2BA8427-7D9C-4878-987B-D86A6C2E75C7}" type="presParOf" srcId="{059F1920-2404-439F-8FE3-F385AAC270D7}" destId="{D23DE179-E5B7-4A9C-AEAA-0AD2C2737DAE}" srcOrd="0" destOrd="0" presId="urn:microsoft.com/office/officeart/2005/8/layout/venn2"/>
    <dgm:cxn modelId="{F4BA9679-C022-4E50-9343-38C999E3C3C3}" type="presParOf" srcId="{059F1920-2404-439F-8FE3-F385AAC270D7}" destId="{4E304AA4-9D20-4CFB-BED6-5F96D9082413}" srcOrd="1" destOrd="0" presId="urn:microsoft.com/office/officeart/2005/8/layout/venn2"/>
    <dgm:cxn modelId="{65BE60DD-B55E-48F8-8A97-5F1086826D83}" type="presParOf" srcId="{B62D3A12-921A-4581-95CC-8F0A52A97020}" destId="{D2374AC8-8857-4866-BBC2-EBD3DD08C408}" srcOrd="2" destOrd="0" presId="urn:microsoft.com/office/officeart/2005/8/layout/venn2"/>
    <dgm:cxn modelId="{31EA4090-B4E0-4B00-84E5-59F5BAA86397}" type="presParOf" srcId="{D2374AC8-8857-4866-BBC2-EBD3DD08C408}" destId="{3C2547F6-8E62-418F-8DE5-D0A92026CBDB}" srcOrd="0" destOrd="0" presId="urn:microsoft.com/office/officeart/2005/8/layout/venn2"/>
    <dgm:cxn modelId="{C7A48977-8973-461B-90EA-4AD59C37855E}" type="presParOf" srcId="{D2374AC8-8857-4866-BBC2-EBD3DD08C408}" destId="{E04CADF0-EED0-469A-A38B-F570F0BF465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8985E-A5A4-4335-94C6-5AC4068EFC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2DEC7-9C9C-43F1-8FED-FD209EDC079E}">
      <dgm:prSet phldrT="[Text]" custT="1"/>
      <dgm:spPr>
        <a:gradFill flip="none" rotWithShape="0">
          <a:gsLst>
            <a:gs pos="0">
              <a:srgbClr val="333399">
                <a:shade val="30000"/>
                <a:satMod val="115000"/>
              </a:srgbClr>
            </a:gs>
            <a:gs pos="50000">
              <a:srgbClr val="333399">
                <a:shade val="67500"/>
                <a:satMod val="115000"/>
              </a:srgbClr>
            </a:gs>
            <a:gs pos="100000">
              <a:srgbClr val="33339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1600" b="1" dirty="0" smtClean="0"/>
            <a:t>Bangor Beacon Community</a:t>
          </a:r>
          <a:endParaRPr lang="en-US" sz="1600" b="1" dirty="0"/>
        </a:p>
      </dgm:t>
    </dgm:pt>
    <dgm:pt modelId="{D5F39D43-71AF-4F11-899C-7ACA6AF35B61}" type="parTrans" cxnId="{D37820FC-B2BC-4AD7-9E17-5B6B0CDC654A}">
      <dgm:prSet/>
      <dgm:spPr/>
      <dgm:t>
        <a:bodyPr/>
        <a:lstStyle/>
        <a:p>
          <a:endParaRPr lang="en-US"/>
        </a:p>
      </dgm:t>
    </dgm:pt>
    <dgm:pt modelId="{D2B37F84-B5C5-4B11-B0AE-8EDC43A21994}" type="sibTrans" cxnId="{D37820FC-B2BC-4AD7-9E17-5B6B0CDC654A}">
      <dgm:prSet/>
      <dgm:spPr>
        <a:solidFill>
          <a:srgbClr val="8D0148"/>
        </a:solidFill>
      </dgm:spPr>
      <dgm:t>
        <a:bodyPr/>
        <a:lstStyle/>
        <a:p>
          <a:endParaRPr lang="en-US" dirty="0"/>
        </a:p>
      </dgm:t>
    </dgm:pt>
    <dgm:pt modelId="{93FCCF24-F559-4621-9D12-22998DFCE29E}">
      <dgm:prSet phldrT="[Text]" custT="1"/>
      <dgm:spPr>
        <a:gradFill flip="none" rotWithShape="0">
          <a:gsLst>
            <a:gs pos="0">
              <a:srgbClr val="333399">
                <a:shade val="30000"/>
                <a:satMod val="115000"/>
              </a:srgbClr>
            </a:gs>
            <a:gs pos="50000">
              <a:srgbClr val="333399">
                <a:shade val="67500"/>
                <a:satMod val="115000"/>
              </a:srgbClr>
            </a:gs>
            <a:gs pos="100000">
              <a:srgbClr val="33339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1600" b="1" dirty="0" smtClean="0"/>
            <a:t>Healthcare</a:t>
          </a:r>
          <a:r>
            <a:rPr lang="en-US" sz="1600" dirty="0" smtClean="0"/>
            <a:t> </a:t>
          </a:r>
          <a:r>
            <a:rPr lang="en-US" sz="1600" b="1" dirty="0" smtClean="0"/>
            <a:t>Systems</a:t>
          </a:r>
          <a:endParaRPr lang="en-US" sz="1600" b="1" dirty="0"/>
        </a:p>
      </dgm:t>
    </dgm:pt>
    <dgm:pt modelId="{02DBFCAA-7233-4F47-91B3-34A3D7D8FD38}" type="parTrans" cxnId="{28E8BD57-5AAF-47D5-9417-C47FC34D23CA}">
      <dgm:prSet/>
      <dgm:spPr/>
      <dgm:t>
        <a:bodyPr/>
        <a:lstStyle/>
        <a:p>
          <a:endParaRPr lang="en-US"/>
        </a:p>
      </dgm:t>
    </dgm:pt>
    <dgm:pt modelId="{245ADF45-C66F-4A59-A258-04F437182235}" type="sibTrans" cxnId="{28E8BD57-5AAF-47D5-9417-C47FC34D23CA}">
      <dgm:prSet/>
      <dgm:spPr>
        <a:solidFill>
          <a:srgbClr val="8D0148"/>
        </a:solidFill>
      </dgm:spPr>
      <dgm:t>
        <a:bodyPr/>
        <a:lstStyle/>
        <a:p>
          <a:endParaRPr lang="en-US" dirty="0"/>
        </a:p>
      </dgm:t>
    </dgm:pt>
    <dgm:pt modelId="{B860131C-EF0E-4A3C-9DE0-1FDD271354D2}">
      <dgm:prSet phldrT="[Text]" custT="1"/>
      <dgm:spPr>
        <a:gradFill flip="none" rotWithShape="0">
          <a:gsLst>
            <a:gs pos="0">
              <a:srgbClr val="333399">
                <a:shade val="30000"/>
                <a:satMod val="115000"/>
              </a:srgbClr>
            </a:gs>
            <a:gs pos="50000">
              <a:srgbClr val="333399">
                <a:shade val="67500"/>
                <a:satMod val="115000"/>
              </a:srgbClr>
            </a:gs>
            <a:gs pos="100000">
              <a:srgbClr val="33339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1600" b="1" dirty="0" smtClean="0"/>
            <a:t>Primary Care Practices</a:t>
          </a:r>
          <a:endParaRPr lang="en-US" sz="1600" b="1" dirty="0"/>
        </a:p>
      </dgm:t>
    </dgm:pt>
    <dgm:pt modelId="{4E44BF21-9EBA-497C-95CB-A8855835064F}" type="parTrans" cxnId="{BC9CFCEF-9062-4DDC-9940-94D760EE9C19}">
      <dgm:prSet/>
      <dgm:spPr/>
      <dgm:t>
        <a:bodyPr/>
        <a:lstStyle/>
        <a:p>
          <a:endParaRPr lang="en-US"/>
        </a:p>
      </dgm:t>
    </dgm:pt>
    <dgm:pt modelId="{397B53E0-CBE8-49CB-A63D-D4CFAD18A21D}" type="sibTrans" cxnId="{BC9CFCEF-9062-4DDC-9940-94D760EE9C19}">
      <dgm:prSet/>
      <dgm:spPr>
        <a:solidFill>
          <a:srgbClr val="8D0148"/>
        </a:solidFill>
      </dgm:spPr>
      <dgm:t>
        <a:bodyPr/>
        <a:lstStyle/>
        <a:p>
          <a:endParaRPr lang="en-US" dirty="0"/>
        </a:p>
      </dgm:t>
    </dgm:pt>
    <dgm:pt modelId="{0C0FF443-F7A9-4971-8D29-445730B21E90}">
      <dgm:prSet custT="1"/>
      <dgm:spPr>
        <a:gradFill flip="none" rotWithShape="0">
          <a:gsLst>
            <a:gs pos="0">
              <a:srgbClr val="333399">
                <a:shade val="30000"/>
                <a:satMod val="115000"/>
              </a:srgbClr>
            </a:gs>
            <a:gs pos="50000">
              <a:srgbClr val="333399">
                <a:shade val="67500"/>
                <a:satMod val="115000"/>
              </a:srgbClr>
            </a:gs>
            <a:gs pos="100000">
              <a:srgbClr val="33339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1600" b="1" dirty="0" smtClean="0"/>
            <a:t>Primary Care Providers</a:t>
          </a:r>
          <a:endParaRPr lang="en-US" sz="1600" b="1" dirty="0"/>
        </a:p>
      </dgm:t>
    </dgm:pt>
    <dgm:pt modelId="{789810F7-5AAC-4642-8BFB-97901C2CD680}" type="parTrans" cxnId="{D38061A9-9C72-40BA-B730-2943876CD1AA}">
      <dgm:prSet/>
      <dgm:spPr/>
      <dgm:t>
        <a:bodyPr/>
        <a:lstStyle/>
        <a:p>
          <a:endParaRPr lang="en-US"/>
        </a:p>
      </dgm:t>
    </dgm:pt>
    <dgm:pt modelId="{864883A7-BAD1-498B-9AD6-9965C80EF32E}" type="sibTrans" cxnId="{D38061A9-9C72-40BA-B730-2943876CD1AA}">
      <dgm:prSet/>
      <dgm:spPr>
        <a:solidFill>
          <a:srgbClr val="8D0148"/>
        </a:solidFill>
      </dgm:spPr>
      <dgm:t>
        <a:bodyPr/>
        <a:lstStyle/>
        <a:p>
          <a:endParaRPr lang="en-US" dirty="0"/>
        </a:p>
      </dgm:t>
    </dgm:pt>
    <dgm:pt modelId="{4CE7AD43-3FAE-4495-9FFE-B9CAC9A29FD6}">
      <dgm:prSet custT="1"/>
      <dgm:spPr>
        <a:gradFill flip="none" rotWithShape="0">
          <a:gsLst>
            <a:gs pos="0">
              <a:srgbClr val="333399">
                <a:shade val="30000"/>
                <a:satMod val="115000"/>
              </a:srgbClr>
            </a:gs>
            <a:gs pos="50000">
              <a:srgbClr val="333399">
                <a:shade val="67500"/>
                <a:satMod val="115000"/>
              </a:srgbClr>
            </a:gs>
            <a:gs pos="100000">
              <a:srgbClr val="333399">
                <a:shade val="100000"/>
                <a:satMod val="115000"/>
              </a:srgbClr>
            </a:gs>
          </a:gsLst>
          <a:lin ang="27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1600" b="1" dirty="0" smtClean="0"/>
            <a:t>Care Managers</a:t>
          </a:r>
          <a:endParaRPr lang="en-US" sz="1600" b="1" dirty="0"/>
        </a:p>
      </dgm:t>
    </dgm:pt>
    <dgm:pt modelId="{687480A0-1A29-4921-BE44-A595887A0B0D}" type="parTrans" cxnId="{0A205FD3-FEC5-41E0-AE90-DFB2DBEE7321}">
      <dgm:prSet/>
      <dgm:spPr/>
      <dgm:t>
        <a:bodyPr/>
        <a:lstStyle/>
        <a:p>
          <a:endParaRPr lang="en-US"/>
        </a:p>
      </dgm:t>
    </dgm:pt>
    <dgm:pt modelId="{E3EB36DB-CFE5-4FFB-BAAF-8AE98F61DD52}" type="sibTrans" cxnId="{0A205FD3-FEC5-41E0-AE90-DFB2DBEE7321}">
      <dgm:prSet/>
      <dgm:spPr/>
      <dgm:t>
        <a:bodyPr/>
        <a:lstStyle/>
        <a:p>
          <a:endParaRPr lang="en-US"/>
        </a:p>
      </dgm:t>
    </dgm:pt>
    <dgm:pt modelId="{BED87B66-9F2E-43A5-9895-D0B0106514AA}" type="pres">
      <dgm:prSet presAssocID="{E228985E-A5A4-4335-94C6-5AC4068EFC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2EEA39-CD6D-467E-AC88-A30AC486B68F}" type="pres">
      <dgm:prSet presAssocID="{0222DEC7-9C9C-43F1-8FED-FD209EDC079E}" presName="node" presStyleLbl="node1" presStyleIdx="0" presStyleCnt="5" custScaleX="141478" custScaleY="110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2380F-CE1F-4D77-AA45-73C73B3AD638}" type="pres">
      <dgm:prSet presAssocID="{D2B37F84-B5C5-4B11-B0AE-8EDC43A21994}" presName="sibTrans" presStyleLbl="sibTrans2D1" presStyleIdx="0" presStyleCnt="4" custLinFactNeighborX="1663"/>
      <dgm:spPr/>
      <dgm:t>
        <a:bodyPr/>
        <a:lstStyle/>
        <a:p>
          <a:endParaRPr lang="en-US"/>
        </a:p>
      </dgm:t>
    </dgm:pt>
    <dgm:pt modelId="{4B253AF7-775C-4BAE-A299-FB157B6196CE}" type="pres">
      <dgm:prSet presAssocID="{D2B37F84-B5C5-4B11-B0AE-8EDC43A2199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89E0568-69A8-4964-9C15-B2E82C47D204}" type="pres">
      <dgm:prSet presAssocID="{93FCCF24-F559-4621-9D12-22998DFCE29E}" presName="node" presStyleLbl="node1" presStyleIdx="1" presStyleCnt="5" custScaleX="127765" custScaleY="110532" custLinFactNeighborX="94600" custLinFactNeighborY="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0713D-751F-44FF-BCF7-83B7750CC410}" type="pres">
      <dgm:prSet presAssocID="{245ADF45-C66F-4A59-A258-04F437182235}" presName="sibTrans" presStyleLbl="sibTrans2D1" presStyleIdx="1" presStyleCnt="4" custLinFactNeighborX="6465"/>
      <dgm:spPr/>
      <dgm:t>
        <a:bodyPr/>
        <a:lstStyle/>
        <a:p>
          <a:endParaRPr lang="en-US"/>
        </a:p>
      </dgm:t>
    </dgm:pt>
    <dgm:pt modelId="{276790EC-3248-481A-8062-41C7DE8D56E8}" type="pres">
      <dgm:prSet presAssocID="{245ADF45-C66F-4A59-A258-04F43718223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EA239C-3BA3-4446-83EC-BEBB55F104B1}" type="pres">
      <dgm:prSet presAssocID="{B860131C-EF0E-4A3C-9DE0-1FDD271354D2}" presName="node" presStyleLbl="node1" presStyleIdx="2" presStyleCnt="5" custScaleX="136991" custScaleY="111496" custLinFactX="34355" custLinFactNeighborX="100000" custLinFactNeighborY="-1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C5E02-DCB3-4A57-B5AD-C0D3F85C9B8A}" type="pres">
      <dgm:prSet presAssocID="{397B53E0-CBE8-49CB-A63D-D4CFAD18A21D}" presName="sibTrans" presStyleLbl="sibTrans2D1" presStyleIdx="2" presStyleCnt="4" custLinFactNeighborX="-11342" custLinFactNeighborY="7498"/>
      <dgm:spPr/>
      <dgm:t>
        <a:bodyPr/>
        <a:lstStyle/>
        <a:p>
          <a:endParaRPr lang="en-US"/>
        </a:p>
      </dgm:t>
    </dgm:pt>
    <dgm:pt modelId="{D632AF59-091F-423D-9770-F3DCCE10DF25}" type="pres">
      <dgm:prSet presAssocID="{397B53E0-CBE8-49CB-A63D-D4CFAD18A21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5B23323-3DE3-4E0E-A529-02D82DB134E1}" type="pres">
      <dgm:prSet presAssocID="{0C0FF443-F7A9-4971-8D29-445730B21E90}" presName="node" presStyleLbl="node1" presStyleIdx="3" presStyleCnt="5" custScaleX="133895" custScaleY="104259" custLinFactX="92671" custLinFactNeighborX="100000" custLinFactNeighborY="-76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C33D-49A0-40EE-8705-CCAEADE45086}" type="pres">
      <dgm:prSet presAssocID="{864883A7-BAD1-498B-9AD6-9965C80EF32E}" presName="sibTrans" presStyleLbl="sibTrans2D1" presStyleIdx="3" presStyleCnt="4" custAng="17387003" custScaleX="312861" custScaleY="110670" custLinFactX="-400000" custLinFactNeighborX="-412650" custLinFactNeighborY="90878"/>
      <dgm:spPr/>
      <dgm:t>
        <a:bodyPr/>
        <a:lstStyle/>
        <a:p>
          <a:endParaRPr lang="en-US"/>
        </a:p>
      </dgm:t>
    </dgm:pt>
    <dgm:pt modelId="{8B47C882-ADDD-4222-A49A-BEB62C892481}" type="pres">
      <dgm:prSet presAssocID="{864883A7-BAD1-498B-9AD6-9965C80EF32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0C4170D-3D19-42F5-A77F-8720144A61D2}" type="pres">
      <dgm:prSet presAssocID="{4CE7AD43-3FAE-4495-9FFE-B9CAC9A29FD6}" presName="node" presStyleLbl="node1" presStyleIdx="4" presStyleCnt="5" custScaleX="133000" custScaleY="99113" custLinFactX="-55585" custLinFactNeighborX="-100000" custLinFactNeighborY="5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681C3-637A-4945-9318-68CF8EAEBCDF}" type="presOf" srcId="{0C0FF443-F7A9-4971-8D29-445730B21E90}" destId="{65B23323-3DE3-4E0E-A529-02D82DB134E1}" srcOrd="0" destOrd="0" presId="urn:microsoft.com/office/officeart/2005/8/layout/process1"/>
    <dgm:cxn modelId="{D38061A9-9C72-40BA-B730-2943876CD1AA}" srcId="{E228985E-A5A4-4335-94C6-5AC4068EFC21}" destId="{0C0FF443-F7A9-4971-8D29-445730B21E90}" srcOrd="3" destOrd="0" parTransId="{789810F7-5AAC-4642-8BFB-97901C2CD680}" sibTransId="{864883A7-BAD1-498B-9AD6-9965C80EF32E}"/>
    <dgm:cxn modelId="{C49808CE-37F0-4D41-975D-9292DAE9E6A0}" type="presOf" srcId="{D2B37F84-B5C5-4B11-B0AE-8EDC43A21994}" destId="{4B253AF7-775C-4BAE-A299-FB157B6196CE}" srcOrd="1" destOrd="0" presId="urn:microsoft.com/office/officeart/2005/8/layout/process1"/>
    <dgm:cxn modelId="{D37820FC-B2BC-4AD7-9E17-5B6B0CDC654A}" srcId="{E228985E-A5A4-4335-94C6-5AC4068EFC21}" destId="{0222DEC7-9C9C-43F1-8FED-FD209EDC079E}" srcOrd="0" destOrd="0" parTransId="{D5F39D43-71AF-4F11-899C-7ACA6AF35B61}" sibTransId="{D2B37F84-B5C5-4B11-B0AE-8EDC43A21994}"/>
    <dgm:cxn modelId="{F1DB37BA-9389-485D-AC7C-68503736581C}" type="presOf" srcId="{4CE7AD43-3FAE-4495-9FFE-B9CAC9A29FD6}" destId="{00C4170D-3D19-42F5-A77F-8720144A61D2}" srcOrd="0" destOrd="0" presId="urn:microsoft.com/office/officeart/2005/8/layout/process1"/>
    <dgm:cxn modelId="{942BCCE6-FACB-460F-8E60-9D86B8946EB5}" type="presOf" srcId="{864883A7-BAD1-498B-9AD6-9965C80EF32E}" destId="{8B47C882-ADDD-4222-A49A-BEB62C892481}" srcOrd="1" destOrd="0" presId="urn:microsoft.com/office/officeart/2005/8/layout/process1"/>
    <dgm:cxn modelId="{6C23AE0D-EED5-4D2C-9BEA-15467DD1381A}" type="presOf" srcId="{E228985E-A5A4-4335-94C6-5AC4068EFC21}" destId="{BED87B66-9F2E-43A5-9895-D0B0106514AA}" srcOrd="0" destOrd="0" presId="urn:microsoft.com/office/officeart/2005/8/layout/process1"/>
    <dgm:cxn modelId="{28E8BD57-5AAF-47D5-9417-C47FC34D23CA}" srcId="{E228985E-A5A4-4335-94C6-5AC4068EFC21}" destId="{93FCCF24-F559-4621-9D12-22998DFCE29E}" srcOrd="1" destOrd="0" parTransId="{02DBFCAA-7233-4F47-91B3-34A3D7D8FD38}" sibTransId="{245ADF45-C66F-4A59-A258-04F437182235}"/>
    <dgm:cxn modelId="{BC9CFCEF-9062-4DDC-9940-94D760EE9C19}" srcId="{E228985E-A5A4-4335-94C6-5AC4068EFC21}" destId="{B860131C-EF0E-4A3C-9DE0-1FDD271354D2}" srcOrd="2" destOrd="0" parTransId="{4E44BF21-9EBA-497C-95CB-A8855835064F}" sibTransId="{397B53E0-CBE8-49CB-A63D-D4CFAD18A21D}"/>
    <dgm:cxn modelId="{5FF52B61-F544-45AC-AC45-2DAC044F10D6}" type="presOf" srcId="{D2B37F84-B5C5-4B11-B0AE-8EDC43A21994}" destId="{1862380F-CE1F-4D77-AA45-73C73B3AD638}" srcOrd="0" destOrd="0" presId="urn:microsoft.com/office/officeart/2005/8/layout/process1"/>
    <dgm:cxn modelId="{76F96D0A-BBAA-4CBB-A20E-8285A894B441}" type="presOf" srcId="{93FCCF24-F559-4621-9D12-22998DFCE29E}" destId="{989E0568-69A8-4964-9C15-B2E82C47D204}" srcOrd="0" destOrd="0" presId="urn:microsoft.com/office/officeart/2005/8/layout/process1"/>
    <dgm:cxn modelId="{32F93F1C-C21E-4E57-AD52-8FE77EED1878}" type="presOf" srcId="{245ADF45-C66F-4A59-A258-04F437182235}" destId="{3700713D-751F-44FF-BCF7-83B7750CC410}" srcOrd="0" destOrd="0" presId="urn:microsoft.com/office/officeart/2005/8/layout/process1"/>
    <dgm:cxn modelId="{0A205FD3-FEC5-41E0-AE90-DFB2DBEE7321}" srcId="{E228985E-A5A4-4335-94C6-5AC4068EFC21}" destId="{4CE7AD43-3FAE-4495-9FFE-B9CAC9A29FD6}" srcOrd="4" destOrd="0" parTransId="{687480A0-1A29-4921-BE44-A595887A0B0D}" sibTransId="{E3EB36DB-CFE5-4FFB-BAAF-8AE98F61DD52}"/>
    <dgm:cxn modelId="{B8F8BE20-149B-4CA4-A517-70F340265BD5}" type="presOf" srcId="{B860131C-EF0E-4A3C-9DE0-1FDD271354D2}" destId="{5CEA239C-3BA3-4446-83EC-BEBB55F104B1}" srcOrd="0" destOrd="0" presId="urn:microsoft.com/office/officeart/2005/8/layout/process1"/>
    <dgm:cxn modelId="{622BC9E6-63FC-4525-81BF-3D2C117CCF37}" type="presOf" srcId="{397B53E0-CBE8-49CB-A63D-D4CFAD18A21D}" destId="{D632AF59-091F-423D-9770-F3DCCE10DF25}" srcOrd="1" destOrd="0" presId="urn:microsoft.com/office/officeart/2005/8/layout/process1"/>
    <dgm:cxn modelId="{3FFFCC62-AE7E-4157-A9A3-37E1D54451EC}" type="presOf" srcId="{245ADF45-C66F-4A59-A258-04F437182235}" destId="{276790EC-3248-481A-8062-41C7DE8D56E8}" srcOrd="1" destOrd="0" presId="urn:microsoft.com/office/officeart/2005/8/layout/process1"/>
    <dgm:cxn modelId="{B63D8736-E064-475E-8DDB-D5B83CAC5470}" type="presOf" srcId="{864883A7-BAD1-498B-9AD6-9965C80EF32E}" destId="{CEA3C33D-49A0-40EE-8705-CCAEADE45086}" srcOrd="0" destOrd="0" presId="urn:microsoft.com/office/officeart/2005/8/layout/process1"/>
    <dgm:cxn modelId="{51710C28-D169-4747-AFDE-226D4842A751}" type="presOf" srcId="{0222DEC7-9C9C-43F1-8FED-FD209EDC079E}" destId="{992EEA39-CD6D-467E-AC88-A30AC486B68F}" srcOrd="0" destOrd="0" presId="urn:microsoft.com/office/officeart/2005/8/layout/process1"/>
    <dgm:cxn modelId="{EB132B27-84BC-4053-BBEF-5D5291231352}" type="presOf" srcId="{397B53E0-CBE8-49CB-A63D-D4CFAD18A21D}" destId="{79BC5E02-DCB3-4A57-B5AD-C0D3F85C9B8A}" srcOrd="0" destOrd="0" presId="urn:microsoft.com/office/officeart/2005/8/layout/process1"/>
    <dgm:cxn modelId="{A22DEE15-92C5-4309-9049-62999CAEC0CA}" type="presParOf" srcId="{BED87B66-9F2E-43A5-9895-D0B0106514AA}" destId="{992EEA39-CD6D-467E-AC88-A30AC486B68F}" srcOrd="0" destOrd="0" presId="urn:microsoft.com/office/officeart/2005/8/layout/process1"/>
    <dgm:cxn modelId="{184150DD-BEF1-4824-AC56-7B3E5EC4AD64}" type="presParOf" srcId="{BED87B66-9F2E-43A5-9895-D0B0106514AA}" destId="{1862380F-CE1F-4D77-AA45-73C73B3AD638}" srcOrd="1" destOrd="0" presId="urn:microsoft.com/office/officeart/2005/8/layout/process1"/>
    <dgm:cxn modelId="{5C8E6F2A-E838-49A4-A9CC-4327321DDA28}" type="presParOf" srcId="{1862380F-CE1F-4D77-AA45-73C73B3AD638}" destId="{4B253AF7-775C-4BAE-A299-FB157B6196CE}" srcOrd="0" destOrd="0" presId="urn:microsoft.com/office/officeart/2005/8/layout/process1"/>
    <dgm:cxn modelId="{4692BDA5-B667-44A4-BABF-6DFA42A96825}" type="presParOf" srcId="{BED87B66-9F2E-43A5-9895-D0B0106514AA}" destId="{989E0568-69A8-4964-9C15-B2E82C47D204}" srcOrd="2" destOrd="0" presId="urn:microsoft.com/office/officeart/2005/8/layout/process1"/>
    <dgm:cxn modelId="{F21A155D-4F4C-41E2-8E20-9C8CEE953F90}" type="presParOf" srcId="{BED87B66-9F2E-43A5-9895-D0B0106514AA}" destId="{3700713D-751F-44FF-BCF7-83B7750CC410}" srcOrd="3" destOrd="0" presId="urn:microsoft.com/office/officeart/2005/8/layout/process1"/>
    <dgm:cxn modelId="{4B85AE00-7623-4CA7-8547-7EB8D2EB1858}" type="presParOf" srcId="{3700713D-751F-44FF-BCF7-83B7750CC410}" destId="{276790EC-3248-481A-8062-41C7DE8D56E8}" srcOrd="0" destOrd="0" presId="urn:microsoft.com/office/officeart/2005/8/layout/process1"/>
    <dgm:cxn modelId="{D3EE4FAA-56DF-4191-998C-EBB406A2524D}" type="presParOf" srcId="{BED87B66-9F2E-43A5-9895-D0B0106514AA}" destId="{5CEA239C-3BA3-4446-83EC-BEBB55F104B1}" srcOrd="4" destOrd="0" presId="urn:microsoft.com/office/officeart/2005/8/layout/process1"/>
    <dgm:cxn modelId="{A73A91BB-89D0-4F9F-8CE3-23F9BC6D3947}" type="presParOf" srcId="{BED87B66-9F2E-43A5-9895-D0B0106514AA}" destId="{79BC5E02-DCB3-4A57-B5AD-C0D3F85C9B8A}" srcOrd="5" destOrd="0" presId="urn:microsoft.com/office/officeart/2005/8/layout/process1"/>
    <dgm:cxn modelId="{02511B53-C205-49DE-9117-734E07D13028}" type="presParOf" srcId="{79BC5E02-DCB3-4A57-B5AD-C0D3F85C9B8A}" destId="{D632AF59-091F-423D-9770-F3DCCE10DF25}" srcOrd="0" destOrd="0" presId="urn:microsoft.com/office/officeart/2005/8/layout/process1"/>
    <dgm:cxn modelId="{61AFB9EF-4269-4FF3-9183-9D26273FBE7E}" type="presParOf" srcId="{BED87B66-9F2E-43A5-9895-D0B0106514AA}" destId="{65B23323-3DE3-4E0E-A529-02D82DB134E1}" srcOrd="6" destOrd="0" presId="urn:microsoft.com/office/officeart/2005/8/layout/process1"/>
    <dgm:cxn modelId="{2C5CB5DE-3055-410A-814D-25A31153AA35}" type="presParOf" srcId="{BED87B66-9F2E-43A5-9895-D0B0106514AA}" destId="{CEA3C33D-49A0-40EE-8705-CCAEADE45086}" srcOrd="7" destOrd="0" presId="urn:microsoft.com/office/officeart/2005/8/layout/process1"/>
    <dgm:cxn modelId="{5A219314-1F4A-40BC-9480-F32F79A68D89}" type="presParOf" srcId="{CEA3C33D-49A0-40EE-8705-CCAEADE45086}" destId="{8B47C882-ADDD-4222-A49A-BEB62C892481}" srcOrd="0" destOrd="0" presId="urn:microsoft.com/office/officeart/2005/8/layout/process1"/>
    <dgm:cxn modelId="{E7A55C33-9E41-431B-B0AF-FF7CB07610CD}" type="presParOf" srcId="{BED87B66-9F2E-43A5-9895-D0B0106514AA}" destId="{00C4170D-3D19-42F5-A77F-8720144A61D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85A02-4E30-4D94-8AAA-768F1CF940D3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EFB8B-0A08-4498-8049-9D9ED47277C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2"/>
              </a:solidFill>
            </a:rPr>
            <a:t>Patient level</a:t>
          </a:r>
        </a:p>
        <a:p>
          <a:r>
            <a:rPr lang="en-US" sz="1400" b="1" dirty="0" smtClean="0">
              <a:solidFill>
                <a:schemeClr val="accent2"/>
              </a:solidFill>
            </a:rPr>
            <a:t>Clinic level</a:t>
          </a:r>
        </a:p>
        <a:p>
          <a:r>
            <a:rPr lang="en-US" sz="1400" b="1" dirty="0" smtClean="0">
              <a:solidFill>
                <a:schemeClr val="accent2"/>
              </a:solidFill>
            </a:rPr>
            <a:t>Hospital level</a:t>
          </a:r>
        </a:p>
        <a:p>
          <a:r>
            <a:rPr lang="en-US" sz="1400" b="1" dirty="0" smtClean="0">
              <a:solidFill>
                <a:schemeClr val="accent2"/>
              </a:solidFill>
            </a:rPr>
            <a:t>HVHC</a:t>
          </a:r>
        </a:p>
      </dgm:t>
    </dgm:pt>
    <dgm:pt modelId="{DEDCE777-3127-4A96-A4B2-11FF1307B966}" type="parTrans" cxnId="{48F023C7-A29B-4C6A-B9AA-5A68051BFE37}">
      <dgm:prSet/>
      <dgm:spPr/>
      <dgm:t>
        <a:bodyPr/>
        <a:lstStyle/>
        <a:p>
          <a:endParaRPr lang="en-US"/>
        </a:p>
      </dgm:t>
    </dgm:pt>
    <dgm:pt modelId="{D07537AB-8D34-4782-A84D-278E9777C2E0}" type="sibTrans" cxnId="{48F023C7-A29B-4C6A-B9AA-5A68051BFE37}">
      <dgm:prSet/>
      <dgm:spPr/>
      <dgm:t>
        <a:bodyPr/>
        <a:lstStyle/>
        <a:p>
          <a:endParaRPr lang="en-US"/>
        </a:p>
      </dgm:t>
    </dgm:pt>
    <dgm:pt modelId="{4DC0008F-911F-4860-B9F7-DCFDEE2C675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Claims Data</a:t>
          </a:r>
          <a:endParaRPr lang="en-US" b="1" dirty="0">
            <a:solidFill>
              <a:schemeClr val="bg1"/>
            </a:solidFill>
          </a:endParaRPr>
        </a:p>
      </dgm:t>
    </dgm:pt>
    <dgm:pt modelId="{828ED7A6-B8E9-4B32-858A-7018F9C28544}" type="parTrans" cxnId="{0070B071-9FAE-4DE2-9D93-802B66C489B8}">
      <dgm:prSet/>
      <dgm:spPr/>
      <dgm:t>
        <a:bodyPr/>
        <a:lstStyle/>
        <a:p>
          <a:endParaRPr lang="en-US"/>
        </a:p>
      </dgm:t>
    </dgm:pt>
    <dgm:pt modelId="{51E3F22F-C50F-4D51-904C-E79F314BD5AD}" type="sibTrans" cxnId="{0070B071-9FAE-4DE2-9D93-802B66C489B8}">
      <dgm:prSet/>
      <dgm:spPr/>
      <dgm:t>
        <a:bodyPr/>
        <a:lstStyle/>
        <a:p>
          <a:endParaRPr lang="en-US"/>
        </a:p>
      </dgm:t>
    </dgm:pt>
    <dgm:pt modelId="{F688FC5D-F3A7-4381-8A71-2C7CC810138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Clinical</a:t>
          </a:r>
          <a:r>
            <a:rPr lang="en-US" dirty="0" smtClean="0"/>
            <a:t> </a:t>
          </a:r>
          <a:r>
            <a:rPr lang="en-US" b="1" dirty="0" smtClean="0">
              <a:solidFill>
                <a:schemeClr val="bg1"/>
              </a:solidFill>
            </a:rPr>
            <a:t>Data</a:t>
          </a:r>
          <a:endParaRPr lang="en-US" b="1" dirty="0">
            <a:solidFill>
              <a:schemeClr val="bg1"/>
            </a:solidFill>
          </a:endParaRPr>
        </a:p>
      </dgm:t>
    </dgm:pt>
    <dgm:pt modelId="{48FC7E0F-9F11-47FB-A3B0-AFFC212040DC}" type="parTrans" cxnId="{312538CE-223A-4B52-A921-99DF4AAD3FC0}">
      <dgm:prSet/>
      <dgm:spPr/>
      <dgm:t>
        <a:bodyPr/>
        <a:lstStyle/>
        <a:p>
          <a:endParaRPr lang="en-US"/>
        </a:p>
      </dgm:t>
    </dgm:pt>
    <dgm:pt modelId="{D0789736-02E3-494B-902C-9C3D702346DE}" type="sibTrans" cxnId="{312538CE-223A-4B52-A921-99DF4AAD3FC0}">
      <dgm:prSet/>
      <dgm:spPr/>
      <dgm:t>
        <a:bodyPr/>
        <a:lstStyle/>
        <a:p>
          <a:endParaRPr lang="en-US"/>
        </a:p>
      </dgm:t>
    </dgm:pt>
    <dgm:pt modelId="{2AA29A50-C736-4E07-B84E-6EF8B46D184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Patient Reported Measures</a:t>
          </a:r>
          <a:endParaRPr lang="en-US" b="1" dirty="0">
            <a:solidFill>
              <a:schemeClr val="bg1"/>
            </a:solidFill>
          </a:endParaRPr>
        </a:p>
      </dgm:t>
    </dgm:pt>
    <dgm:pt modelId="{CE2C48C6-ED9B-46AF-9730-A38431A644BF}" type="parTrans" cxnId="{5730479C-F9DD-41EA-BA83-724C81194DAF}">
      <dgm:prSet/>
      <dgm:spPr/>
      <dgm:t>
        <a:bodyPr/>
        <a:lstStyle/>
        <a:p>
          <a:endParaRPr lang="en-US"/>
        </a:p>
      </dgm:t>
    </dgm:pt>
    <dgm:pt modelId="{9C4BA1E6-E252-4C87-A296-A9B455176FC0}" type="sibTrans" cxnId="{5730479C-F9DD-41EA-BA83-724C81194DAF}">
      <dgm:prSet/>
      <dgm:spPr/>
      <dgm:t>
        <a:bodyPr/>
        <a:lstStyle/>
        <a:p>
          <a:endParaRPr lang="en-US"/>
        </a:p>
      </dgm:t>
    </dgm:pt>
    <dgm:pt modelId="{27CE1A17-B366-4279-91AF-6290E7464671}" type="pres">
      <dgm:prSet presAssocID="{96B85A02-4E30-4D94-8AAA-768F1CF940D3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F5B9DD-94FF-41C2-84D9-D1590085577D}" type="pres">
      <dgm:prSet presAssocID="{71FEFB8B-0A08-4498-8049-9D9ED47277C8}" presName="composite" presStyleCnt="0"/>
      <dgm:spPr/>
    </dgm:pt>
    <dgm:pt modelId="{E2C23FEA-4D0E-4F23-8A77-38857FAF1EE3}" type="pres">
      <dgm:prSet presAssocID="{71FEFB8B-0A08-4498-8049-9D9ED47277C8}" presName="ParentAccent1" presStyleLbl="alignNode1" presStyleIdx="0" presStyleCnt="34"/>
      <dgm:spPr/>
    </dgm:pt>
    <dgm:pt modelId="{3BFAB6EA-1DD7-4FDA-B98A-79836FB32B29}" type="pres">
      <dgm:prSet presAssocID="{71FEFB8B-0A08-4498-8049-9D9ED47277C8}" presName="ParentAccent2" presStyleLbl="alignNode1" presStyleIdx="1" presStyleCnt="34"/>
      <dgm:spPr/>
    </dgm:pt>
    <dgm:pt modelId="{15E7B05D-8515-4FAD-AD66-8F495034A69B}" type="pres">
      <dgm:prSet presAssocID="{71FEFB8B-0A08-4498-8049-9D9ED47277C8}" presName="ParentAccent3" presStyleLbl="alignNode1" presStyleIdx="2" presStyleCnt="34"/>
      <dgm:spPr/>
    </dgm:pt>
    <dgm:pt modelId="{021E5F5C-5F29-45C0-86BC-18313C7CDA5C}" type="pres">
      <dgm:prSet presAssocID="{71FEFB8B-0A08-4498-8049-9D9ED47277C8}" presName="ParentAccent4" presStyleLbl="alignNode1" presStyleIdx="3" presStyleCnt="34"/>
      <dgm:spPr/>
    </dgm:pt>
    <dgm:pt modelId="{4DF1687F-BDA6-446F-A575-85163408E6EF}" type="pres">
      <dgm:prSet presAssocID="{71FEFB8B-0A08-4498-8049-9D9ED47277C8}" presName="ParentAccent5" presStyleLbl="alignNode1" presStyleIdx="4" presStyleCnt="34"/>
      <dgm:spPr/>
    </dgm:pt>
    <dgm:pt modelId="{5B18B233-EA1D-4E01-85C0-91FF628AD9E1}" type="pres">
      <dgm:prSet presAssocID="{71FEFB8B-0A08-4498-8049-9D9ED47277C8}" presName="ParentAccent6" presStyleLbl="alignNode1" presStyleIdx="5" presStyleCnt="34"/>
      <dgm:spPr/>
    </dgm:pt>
    <dgm:pt modelId="{0E94FCD9-BFCC-43ED-87DD-341A859CEC0B}" type="pres">
      <dgm:prSet presAssocID="{71FEFB8B-0A08-4498-8049-9D9ED47277C8}" presName="ParentAccent7" presStyleLbl="alignNode1" presStyleIdx="6" presStyleCnt="34"/>
      <dgm:spPr/>
    </dgm:pt>
    <dgm:pt modelId="{2A8DB4F3-9B20-43A1-91BA-08F1CB37B81D}" type="pres">
      <dgm:prSet presAssocID="{71FEFB8B-0A08-4498-8049-9D9ED47277C8}" presName="ParentAccent8" presStyleLbl="alignNode1" presStyleIdx="7" presStyleCnt="34"/>
      <dgm:spPr/>
    </dgm:pt>
    <dgm:pt modelId="{CD307AE9-B04D-4909-8747-4F7498B24066}" type="pres">
      <dgm:prSet presAssocID="{71FEFB8B-0A08-4498-8049-9D9ED47277C8}" presName="ParentAccent9" presStyleLbl="alignNode1" presStyleIdx="8" presStyleCnt="34"/>
      <dgm:spPr/>
    </dgm:pt>
    <dgm:pt modelId="{ED87DC03-857F-41B7-83ED-84EF324B5A4E}" type="pres">
      <dgm:prSet presAssocID="{71FEFB8B-0A08-4498-8049-9D9ED47277C8}" presName="ParentAccent10" presStyleLbl="alignNode1" presStyleIdx="9" presStyleCnt="34"/>
      <dgm:spPr/>
    </dgm:pt>
    <dgm:pt modelId="{F15BBD96-A881-4BC8-AD1A-2145421413C1}" type="pres">
      <dgm:prSet presAssocID="{71FEFB8B-0A08-4498-8049-9D9ED47277C8}" presName="Parent" presStyleLbl="alignNode1" presStyleIdx="10" presStyleCnt="34" custScaleX="10846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AE03F-A6D4-4A8E-8E61-1AB939D55509}" type="pres">
      <dgm:prSet presAssocID="{4DC0008F-911F-4860-B9F7-DCFDEE2C6757}" presName="Child1Accent1" presStyleLbl="alignNode1" presStyleIdx="11" presStyleCnt="34"/>
      <dgm:spPr/>
    </dgm:pt>
    <dgm:pt modelId="{EE86E67A-3B67-4519-AD45-FE7456F0F7E8}" type="pres">
      <dgm:prSet presAssocID="{4DC0008F-911F-4860-B9F7-DCFDEE2C6757}" presName="Child1Accent2" presStyleLbl="alignNode1" presStyleIdx="12" presStyleCnt="34"/>
      <dgm:spPr/>
    </dgm:pt>
    <dgm:pt modelId="{7665209A-0790-40B4-AEA9-38CBF3C6CF19}" type="pres">
      <dgm:prSet presAssocID="{4DC0008F-911F-4860-B9F7-DCFDEE2C6757}" presName="Child1Accent3" presStyleLbl="alignNode1" presStyleIdx="13" presStyleCnt="34"/>
      <dgm:spPr/>
    </dgm:pt>
    <dgm:pt modelId="{8A5298D6-7DE4-40FF-B700-11C4BAC907CD}" type="pres">
      <dgm:prSet presAssocID="{4DC0008F-911F-4860-B9F7-DCFDEE2C6757}" presName="Child1Accent4" presStyleLbl="alignNode1" presStyleIdx="14" presStyleCnt="34"/>
      <dgm:spPr/>
    </dgm:pt>
    <dgm:pt modelId="{D73D6581-1D98-4B15-A360-10497DBB9C47}" type="pres">
      <dgm:prSet presAssocID="{4DC0008F-911F-4860-B9F7-DCFDEE2C6757}" presName="Child1Accent5" presStyleLbl="alignNode1" presStyleIdx="15" presStyleCnt="34"/>
      <dgm:spPr/>
    </dgm:pt>
    <dgm:pt modelId="{C5974D65-C51D-48AB-BD4E-19F377F3B0E3}" type="pres">
      <dgm:prSet presAssocID="{4DC0008F-911F-4860-B9F7-DCFDEE2C6757}" presName="Child1Accent6" presStyleLbl="alignNode1" presStyleIdx="16" presStyleCnt="34"/>
      <dgm:spPr/>
    </dgm:pt>
    <dgm:pt modelId="{1EB80477-FF72-4A1B-AA2B-DA569E670A65}" type="pres">
      <dgm:prSet presAssocID="{4DC0008F-911F-4860-B9F7-DCFDEE2C6757}" presName="Child1Accent7" presStyleLbl="alignNode1" presStyleIdx="17" presStyleCnt="34"/>
      <dgm:spPr/>
    </dgm:pt>
    <dgm:pt modelId="{F4576FC4-7315-4A76-B378-7CBD319EDC55}" type="pres">
      <dgm:prSet presAssocID="{4DC0008F-911F-4860-B9F7-DCFDEE2C6757}" presName="Child1Accent8" presStyleLbl="alignNode1" presStyleIdx="18" presStyleCnt="34"/>
      <dgm:spPr/>
    </dgm:pt>
    <dgm:pt modelId="{442ADD47-A5B4-406B-BF2A-AE060063FAE2}" type="pres">
      <dgm:prSet presAssocID="{4DC0008F-911F-4860-B9F7-DCFDEE2C6757}" presName="Child1Accent9" presStyleLbl="alignNode1" presStyleIdx="19" presStyleCnt="34"/>
      <dgm:spPr/>
    </dgm:pt>
    <dgm:pt modelId="{EB04AE52-B58D-4ACE-907E-89FF277B79D0}" type="pres">
      <dgm:prSet presAssocID="{4DC0008F-911F-4860-B9F7-DCFDEE2C6757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D6524-DA51-4D55-A72C-D15C673EA9A3}" type="pres">
      <dgm:prSet presAssocID="{F688FC5D-F3A7-4381-8A71-2C7CC8101389}" presName="Child2Accent1" presStyleLbl="alignNode1" presStyleIdx="20" presStyleCnt="34"/>
      <dgm:spPr/>
    </dgm:pt>
    <dgm:pt modelId="{EF34CA68-E495-43A9-B39F-F06516688641}" type="pres">
      <dgm:prSet presAssocID="{F688FC5D-F3A7-4381-8A71-2C7CC8101389}" presName="Child2Accent2" presStyleLbl="alignNode1" presStyleIdx="21" presStyleCnt="34"/>
      <dgm:spPr/>
    </dgm:pt>
    <dgm:pt modelId="{57F1218A-4E1C-484C-906C-82D9F9062229}" type="pres">
      <dgm:prSet presAssocID="{F688FC5D-F3A7-4381-8A71-2C7CC8101389}" presName="Child2Accent3" presStyleLbl="alignNode1" presStyleIdx="22" presStyleCnt="34"/>
      <dgm:spPr/>
    </dgm:pt>
    <dgm:pt modelId="{C0AE291F-6C70-490A-A5E1-AE72B5A21284}" type="pres">
      <dgm:prSet presAssocID="{F688FC5D-F3A7-4381-8A71-2C7CC8101389}" presName="Child2Accent4" presStyleLbl="alignNode1" presStyleIdx="23" presStyleCnt="34"/>
      <dgm:spPr/>
    </dgm:pt>
    <dgm:pt modelId="{46CD473A-E766-46D7-B5D8-BBAC0796FF54}" type="pres">
      <dgm:prSet presAssocID="{F688FC5D-F3A7-4381-8A71-2C7CC8101389}" presName="Child2Accent5" presStyleLbl="alignNode1" presStyleIdx="24" presStyleCnt="34"/>
      <dgm:spPr/>
    </dgm:pt>
    <dgm:pt modelId="{2EE2F887-68D8-4702-A99A-8FB1594E7634}" type="pres">
      <dgm:prSet presAssocID="{F688FC5D-F3A7-4381-8A71-2C7CC8101389}" presName="Child2Accent6" presStyleLbl="alignNode1" presStyleIdx="25" presStyleCnt="34"/>
      <dgm:spPr/>
    </dgm:pt>
    <dgm:pt modelId="{410CC048-9FB6-469B-BB33-7A210BB40529}" type="pres">
      <dgm:prSet presAssocID="{F688FC5D-F3A7-4381-8A71-2C7CC8101389}" presName="Child2Accent7" presStyleLbl="alignNode1" presStyleIdx="26" presStyleCnt="34"/>
      <dgm:spPr/>
    </dgm:pt>
    <dgm:pt modelId="{70797068-8DB9-4CAC-8CDD-710D07584ADE}" type="pres">
      <dgm:prSet presAssocID="{F688FC5D-F3A7-4381-8A71-2C7CC8101389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4627-7642-40DC-ADD4-71A5632D3953}" type="pres">
      <dgm:prSet presAssocID="{2AA29A50-C736-4E07-B84E-6EF8B46D1840}" presName="Child3Accent1" presStyleLbl="alignNode1" presStyleIdx="27" presStyleCnt="34"/>
      <dgm:spPr/>
    </dgm:pt>
    <dgm:pt modelId="{6640214F-7DDE-4004-BBA7-DA8B6A20AE2C}" type="pres">
      <dgm:prSet presAssocID="{2AA29A50-C736-4E07-B84E-6EF8B46D1840}" presName="Child3Accent2" presStyleLbl="alignNode1" presStyleIdx="28" presStyleCnt="34"/>
      <dgm:spPr/>
    </dgm:pt>
    <dgm:pt modelId="{5533CBF9-D46B-49AE-9FFE-E77CF4DB46FB}" type="pres">
      <dgm:prSet presAssocID="{2AA29A50-C736-4E07-B84E-6EF8B46D1840}" presName="Child3Accent3" presStyleLbl="alignNode1" presStyleIdx="29" presStyleCnt="34"/>
      <dgm:spPr/>
    </dgm:pt>
    <dgm:pt modelId="{CDE12E06-0276-4056-A2B4-DDFC62A5F9AE}" type="pres">
      <dgm:prSet presAssocID="{2AA29A50-C736-4E07-B84E-6EF8B46D1840}" presName="Child3Accent4" presStyleLbl="alignNode1" presStyleIdx="30" presStyleCnt="34"/>
      <dgm:spPr/>
    </dgm:pt>
    <dgm:pt modelId="{4A72BE36-8095-44E1-934F-6033FE60FFBD}" type="pres">
      <dgm:prSet presAssocID="{2AA29A50-C736-4E07-B84E-6EF8B46D1840}" presName="Child3Accent5" presStyleLbl="alignNode1" presStyleIdx="31" presStyleCnt="34"/>
      <dgm:spPr/>
    </dgm:pt>
    <dgm:pt modelId="{B73A6BE6-86E2-4850-80A2-95105383475D}" type="pres">
      <dgm:prSet presAssocID="{2AA29A50-C736-4E07-B84E-6EF8B46D1840}" presName="Child3Accent6" presStyleLbl="alignNode1" presStyleIdx="32" presStyleCnt="34"/>
      <dgm:spPr/>
    </dgm:pt>
    <dgm:pt modelId="{492A3CEB-21CB-456C-87C3-534E2B425A15}" type="pres">
      <dgm:prSet presAssocID="{2AA29A50-C736-4E07-B84E-6EF8B46D1840}" presName="Child3Accent7" presStyleLbl="alignNode1" presStyleIdx="33" presStyleCnt="34"/>
      <dgm:spPr/>
    </dgm:pt>
    <dgm:pt modelId="{76CDA239-E97A-4E28-8846-E497108CCB79}" type="pres">
      <dgm:prSet presAssocID="{2AA29A50-C736-4E07-B84E-6EF8B46D1840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8B30A-633C-417C-A9FB-D4048C5BEE68}" type="presOf" srcId="{96B85A02-4E30-4D94-8AAA-768F1CF940D3}" destId="{27CE1A17-B366-4279-91AF-6290E7464671}" srcOrd="0" destOrd="0" presId="urn:microsoft.com/office/officeart/2011/layout/ConvergingText"/>
    <dgm:cxn modelId="{5730479C-F9DD-41EA-BA83-724C81194DAF}" srcId="{71FEFB8B-0A08-4498-8049-9D9ED47277C8}" destId="{2AA29A50-C736-4E07-B84E-6EF8B46D1840}" srcOrd="2" destOrd="0" parTransId="{CE2C48C6-ED9B-46AF-9730-A38431A644BF}" sibTransId="{9C4BA1E6-E252-4C87-A296-A9B455176FC0}"/>
    <dgm:cxn modelId="{D0705DAA-CEBC-4A29-96AA-F0CB09AAC272}" type="presOf" srcId="{71FEFB8B-0A08-4498-8049-9D9ED47277C8}" destId="{F15BBD96-A881-4BC8-AD1A-2145421413C1}" srcOrd="0" destOrd="0" presId="urn:microsoft.com/office/officeart/2011/layout/ConvergingText"/>
    <dgm:cxn modelId="{312538CE-223A-4B52-A921-99DF4AAD3FC0}" srcId="{71FEFB8B-0A08-4498-8049-9D9ED47277C8}" destId="{F688FC5D-F3A7-4381-8A71-2C7CC8101389}" srcOrd="1" destOrd="0" parTransId="{48FC7E0F-9F11-47FB-A3B0-AFFC212040DC}" sibTransId="{D0789736-02E3-494B-902C-9C3D702346DE}"/>
    <dgm:cxn modelId="{057D7E3D-CC5F-4EB3-BD89-FC3AE4CAF0EF}" type="presOf" srcId="{F688FC5D-F3A7-4381-8A71-2C7CC8101389}" destId="{70797068-8DB9-4CAC-8CDD-710D07584ADE}" srcOrd="0" destOrd="0" presId="urn:microsoft.com/office/officeart/2011/layout/ConvergingText"/>
    <dgm:cxn modelId="{5BD1AC9E-EF19-42B6-9AB6-3C823A718A80}" type="presOf" srcId="{4DC0008F-911F-4860-B9F7-DCFDEE2C6757}" destId="{EB04AE52-B58D-4ACE-907E-89FF277B79D0}" srcOrd="0" destOrd="0" presId="urn:microsoft.com/office/officeart/2011/layout/ConvergingText"/>
    <dgm:cxn modelId="{872199ED-48AB-4E00-94CD-ABB3AAB190B5}" type="presOf" srcId="{2AA29A50-C736-4E07-B84E-6EF8B46D1840}" destId="{76CDA239-E97A-4E28-8846-E497108CCB79}" srcOrd="0" destOrd="0" presId="urn:microsoft.com/office/officeart/2011/layout/ConvergingText"/>
    <dgm:cxn modelId="{0070B071-9FAE-4DE2-9D93-802B66C489B8}" srcId="{71FEFB8B-0A08-4498-8049-9D9ED47277C8}" destId="{4DC0008F-911F-4860-B9F7-DCFDEE2C6757}" srcOrd="0" destOrd="0" parTransId="{828ED7A6-B8E9-4B32-858A-7018F9C28544}" sibTransId="{51E3F22F-C50F-4D51-904C-E79F314BD5AD}"/>
    <dgm:cxn modelId="{48F023C7-A29B-4C6A-B9AA-5A68051BFE37}" srcId="{96B85A02-4E30-4D94-8AAA-768F1CF940D3}" destId="{71FEFB8B-0A08-4498-8049-9D9ED47277C8}" srcOrd="0" destOrd="0" parTransId="{DEDCE777-3127-4A96-A4B2-11FF1307B966}" sibTransId="{D07537AB-8D34-4782-A84D-278E9777C2E0}"/>
    <dgm:cxn modelId="{06B2ABE7-1321-43E8-B0E2-7C11E5AA1E5A}" type="presParOf" srcId="{27CE1A17-B366-4279-91AF-6290E7464671}" destId="{E3F5B9DD-94FF-41C2-84D9-D1590085577D}" srcOrd="0" destOrd="0" presId="urn:microsoft.com/office/officeart/2011/layout/ConvergingText"/>
    <dgm:cxn modelId="{A9FC5F93-E057-46E7-B49B-66053D67D188}" type="presParOf" srcId="{E3F5B9DD-94FF-41C2-84D9-D1590085577D}" destId="{E2C23FEA-4D0E-4F23-8A77-38857FAF1EE3}" srcOrd="0" destOrd="0" presId="urn:microsoft.com/office/officeart/2011/layout/ConvergingText"/>
    <dgm:cxn modelId="{276D1DF2-99B0-4F57-A85B-990B8E69A7F0}" type="presParOf" srcId="{E3F5B9DD-94FF-41C2-84D9-D1590085577D}" destId="{3BFAB6EA-1DD7-4FDA-B98A-79836FB32B29}" srcOrd="1" destOrd="0" presId="urn:microsoft.com/office/officeart/2011/layout/ConvergingText"/>
    <dgm:cxn modelId="{1CF5763E-B4FE-4EAA-8B36-AF45C43F6381}" type="presParOf" srcId="{E3F5B9DD-94FF-41C2-84D9-D1590085577D}" destId="{15E7B05D-8515-4FAD-AD66-8F495034A69B}" srcOrd="2" destOrd="0" presId="urn:microsoft.com/office/officeart/2011/layout/ConvergingText"/>
    <dgm:cxn modelId="{43DBB6AF-AC8B-475E-BB18-C5073B0A0113}" type="presParOf" srcId="{E3F5B9DD-94FF-41C2-84D9-D1590085577D}" destId="{021E5F5C-5F29-45C0-86BC-18313C7CDA5C}" srcOrd="3" destOrd="0" presId="urn:microsoft.com/office/officeart/2011/layout/ConvergingText"/>
    <dgm:cxn modelId="{368AB5F0-55E5-47C8-8074-33C0F39CEA2B}" type="presParOf" srcId="{E3F5B9DD-94FF-41C2-84D9-D1590085577D}" destId="{4DF1687F-BDA6-446F-A575-85163408E6EF}" srcOrd="4" destOrd="0" presId="urn:microsoft.com/office/officeart/2011/layout/ConvergingText"/>
    <dgm:cxn modelId="{929C2BE9-6AFF-4EA3-B8FD-33ABDBB2F7A5}" type="presParOf" srcId="{E3F5B9DD-94FF-41C2-84D9-D1590085577D}" destId="{5B18B233-EA1D-4E01-85C0-91FF628AD9E1}" srcOrd="5" destOrd="0" presId="urn:microsoft.com/office/officeart/2011/layout/ConvergingText"/>
    <dgm:cxn modelId="{7D3B9EA7-4B57-401C-B55C-07D2431E59EA}" type="presParOf" srcId="{E3F5B9DD-94FF-41C2-84D9-D1590085577D}" destId="{0E94FCD9-BFCC-43ED-87DD-341A859CEC0B}" srcOrd="6" destOrd="0" presId="urn:microsoft.com/office/officeart/2011/layout/ConvergingText"/>
    <dgm:cxn modelId="{EB74BE48-0A94-43BF-9E5E-D674BB6C63B0}" type="presParOf" srcId="{E3F5B9DD-94FF-41C2-84D9-D1590085577D}" destId="{2A8DB4F3-9B20-43A1-91BA-08F1CB37B81D}" srcOrd="7" destOrd="0" presId="urn:microsoft.com/office/officeart/2011/layout/ConvergingText"/>
    <dgm:cxn modelId="{E678FD68-7D6A-4225-BBCB-EAEC6572AF39}" type="presParOf" srcId="{E3F5B9DD-94FF-41C2-84D9-D1590085577D}" destId="{CD307AE9-B04D-4909-8747-4F7498B24066}" srcOrd="8" destOrd="0" presId="urn:microsoft.com/office/officeart/2011/layout/ConvergingText"/>
    <dgm:cxn modelId="{333FF19D-B84A-4B84-9764-39539CE861B2}" type="presParOf" srcId="{E3F5B9DD-94FF-41C2-84D9-D1590085577D}" destId="{ED87DC03-857F-41B7-83ED-84EF324B5A4E}" srcOrd="9" destOrd="0" presId="urn:microsoft.com/office/officeart/2011/layout/ConvergingText"/>
    <dgm:cxn modelId="{E6E01C8B-8B7B-403F-BF03-50E2CE2EEE69}" type="presParOf" srcId="{E3F5B9DD-94FF-41C2-84D9-D1590085577D}" destId="{F15BBD96-A881-4BC8-AD1A-2145421413C1}" srcOrd="10" destOrd="0" presId="urn:microsoft.com/office/officeart/2011/layout/ConvergingText"/>
    <dgm:cxn modelId="{122C2B4B-616F-4858-AE97-8CB538828AF4}" type="presParOf" srcId="{E3F5B9DD-94FF-41C2-84D9-D1590085577D}" destId="{E79AE03F-A6D4-4A8E-8E61-1AB939D55509}" srcOrd="11" destOrd="0" presId="urn:microsoft.com/office/officeart/2011/layout/ConvergingText"/>
    <dgm:cxn modelId="{AC9C5C50-A8FF-4C2A-967A-DA791312289B}" type="presParOf" srcId="{E3F5B9DD-94FF-41C2-84D9-D1590085577D}" destId="{EE86E67A-3B67-4519-AD45-FE7456F0F7E8}" srcOrd="12" destOrd="0" presId="urn:microsoft.com/office/officeart/2011/layout/ConvergingText"/>
    <dgm:cxn modelId="{5D478455-1FAA-4DB7-95C0-6C03DEB7B66C}" type="presParOf" srcId="{E3F5B9DD-94FF-41C2-84D9-D1590085577D}" destId="{7665209A-0790-40B4-AEA9-38CBF3C6CF19}" srcOrd="13" destOrd="0" presId="urn:microsoft.com/office/officeart/2011/layout/ConvergingText"/>
    <dgm:cxn modelId="{CC57D5CE-16CE-44EF-A040-AB2D8E12FEBC}" type="presParOf" srcId="{E3F5B9DD-94FF-41C2-84D9-D1590085577D}" destId="{8A5298D6-7DE4-40FF-B700-11C4BAC907CD}" srcOrd="14" destOrd="0" presId="urn:microsoft.com/office/officeart/2011/layout/ConvergingText"/>
    <dgm:cxn modelId="{5722BB6F-62EF-426F-8FAA-801889AB8DAE}" type="presParOf" srcId="{E3F5B9DD-94FF-41C2-84D9-D1590085577D}" destId="{D73D6581-1D98-4B15-A360-10497DBB9C47}" srcOrd="15" destOrd="0" presId="urn:microsoft.com/office/officeart/2011/layout/ConvergingText"/>
    <dgm:cxn modelId="{51CAED02-F7A5-4A46-A0B8-5E9A08A613A3}" type="presParOf" srcId="{E3F5B9DD-94FF-41C2-84D9-D1590085577D}" destId="{C5974D65-C51D-48AB-BD4E-19F377F3B0E3}" srcOrd="16" destOrd="0" presId="urn:microsoft.com/office/officeart/2011/layout/ConvergingText"/>
    <dgm:cxn modelId="{465472EE-E585-4EBF-B9E2-4EDA21595F35}" type="presParOf" srcId="{E3F5B9DD-94FF-41C2-84D9-D1590085577D}" destId="{1EB80477-FF72-4A1B-AA2B-DA569E670A65}" srcOrd="17" destOrd="0" presId="urn:microsoft.com/office/officeart/2011/layout/ConvergingText"/>
    <dgm:cxn modelId="{B030A830-3337-4680-80A3-2C0B8B533B86}" type="presParOf" srcId="{E3F5B9DD-94FF-41C2-84D9-D1590085577D}" destId="{F4576FC4-7315-4A76-B378-7CBD319EDC55}" srcOrd="18" destOrd="0" presId="urn:microsoft.com/office/officeart/2011/layout/ConvergingText"/>
    <dgm:cxn modelId="{D9FEAA10-BF6B-4B15-8752-45CB7A569D6F}" type="presParOf" srcId="{E3F5B9DD-94FF-41C2-84D9-D1590085577D}" destId="{442ADD47-A5B4-406B-BF2A-AE060063FAE2}" srcOrd="19" destOrd="0" presId="urn:microsoft.com/office/officeart/2011/layout/ConvergingText"/>
    <dgm:cxn modelId="{137914D8-6048-46BD-BCEE-49650C396BE9}" type="presParOf" srcId="{E3F5B9DD-94FF-41C2-84D9-D1590085577D}" destId="{EB04AE52-B58D-4ACE-907E-89FF277B79D0}" srcOrd="20" destOrd="0" presId="urn:microsoft.com/office/officeart/2011/layout/ConvergingText"/>
    <dgm:cxn modelId="{2EA084E2-ACF7-4F0F-BA27-12631E5C086F}" type="presParOf" srcId="{E3F5B9DD-94FF-41C2-84D9-D1590085577D}" destId="{111D6524-DA51-4D55-A72C-D15C673EA9A3}" srcOrd="21" destOrd="0" presId="urn:microsoft.com/office/officeart/2011/layout/ConvergingText"/>
    <dgm:cxn modelId="{F9A00E7C-D0FE-4BB5-94EF-02B708A94646}" type="presParOf" srcId="{E3F5B9DD-94FF-41C2-84D9-D1590085577D}" destId="{EF34CA68-E495-43A9-B39F-F06516688641}" srcOrd="22" destOrd="0" presId="urn:microsoft.com/office/officeart/2011/layout/ConvergingText"/>
    <dgm:cxn modelId="{4FE89B5F-73EC-43A5-90B2-EB69C96883C2}" type="presParOf" srcId="{E3F5B9DD-94FF-41C2-84D9-D1590085577D}" destId="{57F1218A-4E1C-484C-906C-82D9F9062229}" srcOrd="23" destOrd="0" presId="urn:microsoft.com/office/officeart/2011/layout/ConvergingText"/>
    <dgm:cxn modelId="{D1523A91-CFF7-4905-BD3D-3B9DCE3847FC}" type="presParOf" srcId="{E3F5B9DD-94FF-41C2-84D9-D1590085577D}" destId="{C0AE291F-6C70-490A-A5E1-AE72B5A21284}" srcOrd="24" destOrd="0" presId="urn:microsoft.com/office/officeart/2011/layout/ConvergingText"/>
    <dgm:cxn modelId="{13D7D5AB-5C33-40B8-894D-D4506A61A137}" type="presParOf" srcId="{E3F5B9DD-94FF-41C2-84D9-D1590085577D}" destId="{46CD473A-E766-46D7-B5D8-BBAC0796FF54}" srcOrd="25" destOrd="0" presId="urn:microsoft.com/office/officeart/2011/layout/ConvergingText"/>
    <dgm:cxn modelId="{9FD7F946-FE8B-4FB0-AC25-0E51C8428F9A}" type="presParOf" srcId="{E3F5B9DD-94FF-41C2-84D9-D1590085577D}" destId="{2EE2F887-68D8-4702-A99A-8FB1594E7634}" srcOrd="26" destOrd="0" presId="urn:microsoft.com/office/officeart/2011/layout/ConvergingText"/>
    <dgm:cxn modelId="{54896168-22F1-4729-AF87-0E57AACD6470}" type="presParOf" srcId="{E3F5B9DD-94FF-41C2-84D9-D1590085577D}" destId="{410CC048-9FB6-469B-BB33-7A210BB40529}" srcOrd="27" destOrd="0" presId="urn:microsoft.com/office/officeart/2011/layout/ConvergingText"/>
    <dgm:cxn modelId="{DECE3EB3-14A7-46E0-9577-FCC9485EBA40}" type="presParOf" srcId="{E3F5B9DD-94FF-41C2-84D9-D1590085577D}" destId="{70797068-8DB9-4CAC-8CDD-710D07584ADE}" srcOrd="28" destOrd="0" presId="urn:microsoft.com/office/officeart/2011/layout/ConvergingText"/>
    <dgm:cxn modelId="{0D96C057-284B-4DC5-9215-4F7173DB4478}" type="presParOf" srcId="{E3F5B9DD-94FF-41C2-84D9-D1590085577D}" destId="{12B54627-7642-40DC-ADD4-71A5632D3953}" srcOrd="29" destOrd="0" presId="urn:microsoft.com/office/officeart/2011/layout/ConvergingText"/>
    <dgm:cxn modelId="{051EF4C7-519D-484B-9B9C-76780B36C0DE}" type="presParOf" srcId="{E3F5B9DD-94FF-41C2-84D9-D1590085577D}" destId="{6640214F-7DDE-4004-BBA7-DA8B6A20AE2C}" srcOrd="30" destOrd="0" presId="urn:microsoft.com/office/officeart/2011/layout/ConvergingText"/>
    <dgm:cxn modelId="{0D0163F4-2A65-47A5-B9B5-E85200D57B5A}" type="presParOf" srcId="{E3F5B9DD-94FF-41C2-84D9-D1590085577D}" destId="{5533CBF9-D46B-49AE-9FFE-E77CF4DB46FB}" srcOrd="31" destOrd="0" presId="urn:microsoft.com/office/officeart/2011/layout/ConvergingText"/>
    <dgm:cxn modelId="{7DF4EAE1-3700-41BF-BAEA-3DF386EEB8AE}" type="presParOf" srcId="{E3F5B9DD-94FF-41C2-84D9-D1590085577D}" destId="{CDE12E06-0276-4056-A2B4-DDFC62A5F9AE}" srcOrd="32" destOrd="0" presId="urn:microsoft.com/office/officeart/2011/layout/ConvergingText"/>
    <dgm:cxn modelId="{71B33211-6A1B-4DC9-BF4D-915ECC042792}" type="presParOf" srcId="{E3F5B9DD-94FF-41C2-84D9-D1590085577D}" destId="{4A72BE36-8095-44E1-934F-6033FE60FFBD}" srcOrd="33" destOrd="0" presId="urn:microsoft.com/office/officeart/2011/layout/ConvergingText"/>
    <dgm:cxn modelId="{C5C1A299-EB40-4DDC-A776-DF049A2EE5BE}" type="presParOf" srcId="{E3F5B9DD-94FF-41C2-84D9-D1590085577D}" destId="{B73A6BE6-86E2-4850-80A2-95105383475D}" srcOrd="34" destOrd="0" presId="urn:microsoft.com/office/officeart/2011/layout/ConvergingText"/>
    <dgm:cxn modelId="{BB841CFB-F508-4E49-A6BA-698C37B226BF}" type="presParOf" srcId="{E3F5B9DD-94FF-41C2-84D9-D1590085577D}" destId="{492A3CEB-21CB-456C-87C3-534E2B425A15}" srcOrd="35" destOrd="0" presId="urn:microsoft.com/office/officeart/2011/layout/ConvergingText"/>
    <dgm:cxn modelId="{F3D6B730-E4ED-47D3-AAF7-748AD79A7E98}" type="presParOf" srcId="{E3F5B9DD-94FF-41C2-84D9-D1590085577D}" destId="{76CDA239-E97A-4E28-8846-E497108CCB79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99838-5CF6-44F9-8B01-792B7233FE72}">
      <dsp:nvSpPr>
        <dsp:cNvPr id="0" name=""/>
        <dsp:cNvSpPr/>
      </dsp:nvSpPr>
      <dsp:spPr>
        <a:xfrm>
          <a:off x="318242" y="0"/>
          <a:ext cx="2854476" cy="285447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Bangor Community</a:t>
          </a:r>
          <a:r>
            <a:rPr lang="en-US" sz="900" kern="1200" dirty="0" smtClean="0"/>
            <a:t>  </a:t>
          </a:r>
          <a:endParaRPr lang="en-US" sz="900" kern="1200" dirty="0"/>
        </a:p>
      </dsp:txBody>
      <dsp:txXfrm>
        <a:off x="1246660" y="142723"/>
        <a:ext cx="997639" cy="428171"/>
      </dsp:txXfrm>
    </dsp:sp>
    <dsp:sp modelId="{D23DE179-E5B7-4A9C-AEAA-0AD2C2737DAE}">
      <dsp:nvSpPr>
        <dsp:cNvPr id="0" name=""/>
        <dsp:cNvSpPr/>
      </dsp:nvSpPr>
      <dsp:spPr>
        <a:xfrm>
          <a:off x="825311" y="874515"/>
          <a:ext cx="1748138" cy="1792518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Bangor Beacon Chronic Condition Patients </a:t>
          </a:r>
          <a:endParaRPr lang="en-US" sz="1000" b="1" kern="1200" dirty="0"/>
        </a:p>
      </dsp:txBody>
      <dsp:txXfrm>
        <a:off x="1292064" y="986547"/>
        <a:ext cx="814632" cy="336097"/>
      </dsp:txXfrm>
    </dsp:sp>
    <dsp:sp modelId="{3C2547F6-8E62-418F-8DE5-D0A92026CBDB}">
      <dsp:nvSpPr>
        <dsp:cNvPr id="0" name=""/>
        <dsp:cNvSpPr/>
      </dsp:nvSpPr>
      <dsp:spPr>
        <a:xfrm>
          <a:off x="1293374" y="1768091"/>
          <a:ext cx="812013" cy="745532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Bangor Beacon High Risk/High Cost Patients  </a:t>
          </a:r>
          <a:endParaRPr lang="en-US" sz="700" b="1" kern="1200" dirty="0"/>
        </a:p>
      </dsp:txBody>
      <dsp:txXfrm>
        <a:off x="1412291" y="1954474"/>
        <a:ext cx="574179" cy="37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23FEA-4D0E-4F23-8A77-38857FAF1EE3}">
      <dsp:nvSpPr>
        <dsp:cNvPr id="0" name=""/>
        <dsp:cNvSpPr/>
      </dsp:nvSpPr>
      <dsp:spPr>
        <a:xfrm>
          <a:off x="5307779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B6EA-1DD7-4FDA-B98A-79836FB32B29}">
      <dsp:nvSpPr>
        <dsp:cNvPr id="0" name=""/>
        <dsp:cNvSpPr/>
      </dsp:nvSpPr>
      <dsp:spPr>
        <a:xfrm>
          <a:off x="5020485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7B05D-8515-4FAD-AD66-8F495034A69B}">
      <dsp:nvSpPr>
        <dsp:cNvPr id="0" name=""/>
        <dsp:cNvSpPr/>
      </dsp:nvSpPr>
      <dsp:spPr>
        <a:xfrm>
          <a:off x="4733191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5F5C-5F29-45C0-86BC-18313C7CDA5C}">
      <dsp:nvSpPr>
        <dsp:cNvPr id="0" name=""/>
        <dsp:cNvSpPr/>
      </dsp:nvSpPr>
      <dsp:spPr>
        <a:xfrm>
          <a:off x="4446443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1687F-BDA6-446F-A575-85163408E6EF}">
      <dsp:nvSpPr>
        <dsp:cNvPr id="0" name=""/>
        <dsp:cNvSpPr/>
      </dsp:nvSpPr>
      <dsp:spPr>
        <a:xfrm>
          <a:off x="4159149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8B233-EA1D-4E01-85C0-91FF628AD9E1}">
      <dsp:nvSpPr>
        <dsp:cNvPr id="0" name=""/>
        <dsp:cNvSpPr/>
      </dsp:nvSpPr>
      <dsp:spPr>
        <a:xfrm>
          <a:off x="3715099" y="1830574"/>
          <a:ext cx="313511" cy="31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4FCD9-BFCC-43ED-87DD-341A859CEC0B}">
      <dsp:nvSpPr>
        <dsp:cNvPr id="0" name=""/>
        <dsp:cNvSpPr/>
      </dsp:nvSpPr>
      <dsp:spPr>
        <a:xfrm>
          <a:off x="5052164" y="1585132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DB4F3-9B20-43A1-91BA-08F1CB37B81D}">
      <dsp:nvSpPr>
        <dsp:cNvPr id="0" name=""/>
        <dsp:cNvSpPr/>
      </dsp:nvSpPr>
      <dsp:spPr>
        <a:xfrm>
          <a:off x="5052164" y="2235090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07AE9-B04D-4909-8747-4F7498B24066}">
      <dsp:nvSpPr>
        <dsp:cNvPr id="0" name=""/>
        <dsp:cNvSpPr/>
      </dsp:nvSpPr>
      <dsp:spPr>
        <a:xfrm>
          <a:off x="5191988" y="1725900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7DC03-857F-41B7-83ED-84EF324B5A4E}">
      <dsp:nvSpPr>
        <dsp:cNvPr id="0" name=""/>
        <dsp:cNvSpPr/>
      </dsp:nvSpPr>
      <dsp:spPr>
        <a:xfrm>
          <a:off x="5201273" y="2095095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BBD96-A881-4BC8-AD1A-2145421413C1}">
      <dsp:nvSpPr>
        <dsp:cNvPr id="0" name=""/>
        <dsp:cNvSpPr/>
      </dsp:nvSpPr>
      <dsp:spPr>
        <a:xfrm>
          <a:off x="1930733" y="1193765"/>
          <a:ext cx="1721528" cy="1587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/>
              </a:solidFill>
            </a:rPr>
            <a:t>Patient level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/>
              </a:solidFill>
            </a:rPr>
            <a:t>Clinic level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/>
              </a:solidFill>
            </a:rPr>
            <a:t>Hospital level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/>
              </a:solidFill>
            </a:rPr>
            <a:t>HVHC</a:t>
          </a:r>
        </a:p>
      </dsp:txBody>
      <dsp:txXfrm>
        <a:off x="2182845" y="1426232"/>
        <a:ext cx="1217304" cy="1122448"/>
      </dsp:txXfrm>
    </dsp:sp>
    <dsp:sp modelId="{E79AE03F-A6D4-4A8E-8E61-1AB939D55509}">
      <dsp:nvSpPr>
        <dsp:cNvPr id="0" name=""/>
        <dsp:cNvSpPr/>
      </dsp:nvSpPr>
      <dsp:spPr>
        <a:xfrm>
          <a:off x="1879366" y="1058153"/>
          <a:ext cx="313511" cy="31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6E67A-3B67-4519-AD45-FE7456F0F7E8}">
      <dsp:nvSpPr>
        <dsp:cNvPr id="0" name=""/>
        <dsp:cNvSpPr/>
      </dsp:nvSpPr>
      <dsp:spPr>
        <a:xfrm>
          <a:off x="1678370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5209A-0790-40B4-AEA9-38CBF3C6CF19}">
      <dsp:nvSpPr>
        <dsp:cNvPr id="0" name=""/>
        <dsp:cNvSpPr/>
      </dsp:nvSpPr>
      <dsp:spPr>
        <a:xfrm>
          <a:off x="1343557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298D6-7DE4-40FF-B700-11C4BAC907CD}">
      <dsp:nvSpPr>
        <dsp:cNvPr id="0" name=""/>
        <dsp:cNvSpPr/>
      </dsp:nvSpPr>
      <dsp:spPr>
        <a:xfrm>
          <a:off x="1008745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6581-1D98-4B15-A360-10497DBB9C47}">
      <dsp:nvSpPr>
        <dsp:cNvPr id="0" name=""/>
        <dsp:cNvSpPr/>
      </dsp:nvSpPr>
      <dsp:spPr>
        <a:xfrm>
          <a:off x="673932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4D65-C51D-48AB-BD4E-19F377F3B0E3}">
      <dsp:nvSpPr>
        <dsp:cNvPr id="0" name=""/>
        <dsp:cNvSpPr/>
      </dsp:nvSpPr>
      <dsp:spPr>
        <a:xfrm>
          <a:off x="338574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0477-FF72-4A1B-AA2B-DA569E670A65}">
      <dsp:nvSpPr>
        <dsp:cNvPr id="0" name=""/>
        <dsp:cNvSpPr/>
      </dsp:nvSpPr>
      <dsp:spPr>
        <a:xfrm>
          <a:off x="3761" y="892634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4AE52-B58D-4ACE-907E-89FF277B79D0}">
      <dsp:nvSpPr>
        <dsp:cNvPr id="0" name=""/>
        <dsp:cNvSpPr/>
      </dsp:nvSpPr>
      <dsp:spPr>
        <a:xfrm>
          <a:off x="2669" y="488118"/>
          <a:ext cx="1837371" cy="40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Claims Data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669" y="488118"/>
        <a:ext cx="1837371" cy="403226"/>
      </dsp:txXfrm>
    </dsp:sp>
    <dsp:sp modelId="{111D6524-DA51-4D55-A72C-D15C673EA9A3}">
      <dsp:nvSpPr>
        <dsp:cNvPr id="0" name=""/>
        <dsp:cNvSpPr/>
      </dsp:nvSpPr>
      <dsp:spPr>
        <a:xfrm>
          <a:off x="1553839" y="1830574"/>
          <a:ext cx="313511" cy="31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4CA68-E495-43A9-B39F-F06516688641}">
      <dsp:nvSpPr>
        <dsp:cNvPr id="0" name=""/>
        <dsp:cNvSpPr/>
      </dsp:nvSpPr>
      <dsp:spPr>
        <a:xfrm>
          <a:off x="1243605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18A-4E1C-484C-906C-82D9F9062229}">
      <dsp:nvSpPr>
        <dsp:cNvPr id="0" name=""/>
        <dsp:cNvSpPr/>
      </dsp:nvSpPr>
      <dsp:spPr>
        <a:xfrm>
          <a:off x="933917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E291F-6C70-490A-A5E1-AE72B5A21284}">
      <dsp:nvSpPr>
        <dsp:cNvPr id="0" name=""/>
        <dsp:cNvSpPr/>
      </dsp:nvSpPr>
      <dsp:spPr>
        <a:xfrm>
          <a:off x="623683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473A-E766-46D7-B5D8-BBAC0796FF54}">
      <dsp:nvSpPr>
        <dsp:cNvPr id="0" name=""/>
        <dsp:cNvSpPr/>
      </dsp:nvSpPr>
      <dsp:spPr>
        <a:xfrm>
          <a:off x="313995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F887-68D8-4702-A99A-8FB1594E7634}">
      <dsp:nvSpPr>
        <dsp:cNvPr id="0" name=""/>
        <dsp:cNvSpPr/>
      </dsp:nvSpPr>
      <dsp:spPr>
        <a:xfrm>
          <a:off x="3761" y="190895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97068-8DB9-4CAC-8CDD-710D07584ADE}">
      <dsp:nvSpPr>
        <dsp:cNvPr id="0" name=""/>
        <dsp:cNvSpPr/>
      </dsp:nvSpPr>
      <dsp:spPr>
        <a:xfrm>
          <a:off x="2669" y="1507787"/>
          <a:ext cx="1389498" cy="40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Clinical</a:t>
          </a:r>
          <a:r>
            <a:rPr lang="en-US" sz="1500" kern="1200" dirty="0" smtClean="0"/>
            <a:t> </a:t>
          </a:r>
          <a:r>
            <a:rPr lang="en-US" sz="1500" b="1" kern="1200" dirty="0" smtClean="0">
              <a:solidFill>
                <a:schemeClr val="bg1"/>
              </a:solidFill>
            </a:rPr>
            <a:t>Data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669" y="1507787"/>
        <a:ext cx="1389498" cy="403226"/>
      </dsp:txXfrm>
    </dsp:sp>
    <dsp:sp modelId="{12B54627-7642-40DC-ADD4-71A5632D3953}">
      <dsp:nvSpPr>
        <dsp:cNvPr id="0" name=""/>
        <dsp:cNvSpPr/>
      </dsp:nvSpPr>
      <dsp:spPr>
        <a:xfrm>
          <a:off x="1879366" y="2590105"/>
          <a:ext cx="313511" cy="31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0214F-7DDE-4004-BBA7-DA8B6A20AE2C}">
      <dsp:nvSpPr>
        <dsp:cNvPr id="0" name=""/>
        <dsp:cNvSpPr/>
      </dsp:nvSpPr>
      <dsp:spPr>
        <a:xfrm>
          <a:off x="1678370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3CBF9-D46B-49AE-9FFE-E77CF4DB46FB}">
      <dsp:nvSpPr>
        <dsp:cNvPr id="0" name=""/>
        <dsp:cNvSpPr/>
      </dsp:nvSpPr>
      <dsp:spPr>
        <a:xfrm>
          <a:off x="1343557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12E06-0276-4056-A2B4-DDFC62A5F9AE}">
      <dsp:nvSpPr>
        <dsp:cNvPr id="0" name=""/>
        <dsp:cNvSpPr/>
      </dsp:nvSpPr>
      <dsp:spPr>
        <a:xfrm>
          <a:off x="1008745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BE36-8095-44E1-934F-6033FE60FFBD}">
      <dsp:nvSpPr>
        <dsp:cNvPr id="0" name=""/>
        <dsp:cNvSpPr/>
      </dsp:nvSpPr>
      <dsp:spPr>
        <a:xfrm>
          <a:off x="673932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A6BE6-86E2-4850-80A2-95105383475D}">
      <dsp:nvSpPr>
        <dsp:cNvPr id="0" name=""/>
        <dsp:cNvSpPr/>
      </dsp:nvSpPr>
      <dsp:spPr>
        <a:xfrm>
          <a:off x="338574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A3CEB-21CB-456C-87C3-534E2B425A15}">
      <dsp:nvSpPr>
        <dsp:cNvPr id="0" name=""/>
        <dsp:cNvSpPr/>
      </dsp:nvSpPr>
      <dsp:spPr>
        <a:xfrm>
          <a:off x="3761" y="2909541"/>
          <a:ext cx="156755" cy="156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DA239-E97A-4E28-8846-E497108CCB79}">
      <dsp:nvSpPr>
        <dsp:cNvPr id="0" name=""/>
        <dsp:cNvSpPr/>
      </dsp:nvSpPr>
      <dsp:spPr>
        <a:xfrm>
          <a:off x="2669" y="2504767"/>
          <a:ext cx="1837371" cy="40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Patient Reported Measures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669" y="2504767"/>
        <a:ext cx="1837371" cy="403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B76401-43DC-49EE-9F7C-83CCAC4480F8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888627-2AA2-45AA-8523-94AAB8FC9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4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D677-5878-4BA5-8D06-F1AD426DAC5C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6C38-642D-4F6B-861A-FAB353ACE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057400"/>
            <a:ext cx="9144000" cy="4288971"/>
          </a:xfrm>
          <a:prstGeom prst="rect">
            <a:avLst/>
          </a:prstGeom>
          <a:solidFill>
            <a:srgbClr val="0A1F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220479"/>
            <a:ext cx="8333014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099" y="3762955"/>
            <a:ext cx="835478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3640"/>
            <a:ext cx="9144000" cy="594360"/>
          </a:xfrm>
          <a:prstGeom prst="rect">
            <a:avLst/>
          </a:prstGeom>
          <a:effectLst>
            <a:outerShdw blurRad="139700" dist="12700" dir="16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057400"/>
          </a:xfrm>
          <a:prstGeom prst="rect">
            <a:avLst/>
          </a:prstGeom>
          <a:effectLst>
            <a:outerShdw blurRad="215900" dist="12700" dir="54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5" y="614680"/>
            <a:ext cx="4981121" cy="104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D301B4-6E25-45D6-A253-06AD5D1448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5300" y="274638"/>
            <a:ext cx="1743075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8"/>
            <a:ext cx="508000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BBBEA7-B9B1-4820-9A79-081C9AB882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6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45A718-F52F-44FA-BDBF-0950DC4A3F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D8DAC-E822-47EB-8395-220680AE35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657350"/>
            <a:ext cx="3392487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657350"/>
            <a:ext cx="3394075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60461-5E1A-4F20-BCDB-21F36B77D9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0300CC-DCC6-4DF6-9863-5D317E5FA9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8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2AB13E-6646-4428-9D86-4D252061DA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5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C5C790-DAAB-4E09-BB6B-95C898E9E9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22BDB9-9A7B-4D37-B040-9281E87CBA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86450" y="6057900"/>
            <a:ext cx="205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021D40-FB66-4572-864B-A45D5BA57E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004625"/>
          </a:xfrm>
          <a:prstGeom prst="rect">
            <a:avLst/>
          </a:prstGeom>
          <a:solidFill>
            <a:srgbClr val="0A1F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4638"/>
            <a:ext cx="6915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657350"/>
            <a:ext cx="6938962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04625"/>
            <a:ext cx="9144000" cy="822960"/>
          </a:xfrm>
          <a:prstGeom prst="rect">
            <a:avLst/>
          </a:prstGeom>
          <a:effectLst>
            <a:outerShdw blurRad="215900" dist="12700" dir="54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92083" y="6343650"/>
            <a:ext cx="270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9376E"/>
                </a:solidFill>
                <a:latin typeface="Myriad Pro" pitchFamily="34" charset="0"/>
              </a:rPr>
              <a:t>Together We’re Stronger</a:t>
            </a:r>
            <a:endParaRPr lang="en-US" sz="1600" dirty="0">
              <a:solidFill>
                <a:srgbClr val="19376E"/>
              </a:solidFill>
              <a:latin typeface="Myriad Pro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7" y="6205357"/>
            <a:ext cx="2569027" cy="53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8D014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Maine Health Data </a:t>
            </a:r>
            <a:r>
              <a:rPr lang="en-US" sz="4400" dirty="0" smtClean="0"/>
              <a:t>Organization</a:t>
            </a:r>
            <a:br>
              <a:rPr lang="en-US" sz="4400" dirty="0" smtClean="0"/>
            </a:br>
            <a:r>
              <a:rPr lang="en-US" sz="4400" dirty="0" smtClean="0"/>
              <a:t>Board of Directors Retreat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1800" dirty="0" smtClean="0"/>
          </a:p>
          <a:p>
            <a:r>
              <a:rPr lang="en-US" sz="1800" dirty="0" smtClean="0"/>
              <a:t>Barbara Sorondo, MD MBA</a:t>
            </a:r>
          </a:p>
          <a:p>
            <a:r>
              <a:rPr lang="en-US" sz="1800" dirty="0" smtClean="0"/>
              <a:t>Director EMMC Clinical Research Center</a:t>
            </a:r>
            <a:endParaRPr lang="en-US" dirty="0" smtClean="0"/>
          </a:p>
          <a:p>
            <a:r>
              <a:rPr lang="en-US" sz="1800" dirty="0" smtClean="0"/>
              <a:t>June 5,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536873" cy="668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635730" cy="1143000"/>
          </a:xfrm>
        </p:spPr>
        <p:txBody>
          <a:bodyPr/>
          <a:lstStyle/>
          <a:p>
            <a:r>
              <a:rPr lang="en-US" sz="2800" dirty="0" smtClean="0"/>
              <a:t>Provider’s Comparison by Healthcare Organization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18144"/>
            <a:ext cx="2057400" cy="476250"/>
          </a:xfrm>
        </p:spPr>
        <p:txBody>
          <a:bodyPr/>
          <a:lstStyle/>
          <a:p>
            <a:fld id="{5D4B6475-CF3C-44B0-9F0C-69AEDA47CA0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093696"/>
              </p:ext>
            </p:extLst>
          </p:nvPr>
        </p:nvGraphicFramePr>
        <p:xfrm>
          <a:off x="204281" y="1371601"/>
          <a:ext cx="8787319" cy="439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034" y="362857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587091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Interventions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82887"/>
            <a:ext cx="2057400" cy="476250"/>
          </a:xfrm>
        </p:spPr>
        <p:txBody>
          <a:bodyPr/>
          <a:lstStyle/>
          <a:p>
            <a:fld id="{5D4B6475-CF3C-44B0-9F0C-69AEDA47CA0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" y="1577714"/>
            <a:ext cx="8846553" cy="36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15150" cy="1143000"/>
          </a:xfrm>
        </p:spPr>
        <p:txBody>
          <a:bodyPr/>
          <a:lstStyle/>
          <a:p>
            <a:r>
              <a:rPr lang="en-US" sz="2800" dirty="0" smtClean="0"/>
              <a:t>Performance Improvement Intervention</a:t>
            </a:r>
            <a:br>
              <a:rPr lang="en-US" sz="2800" dirty="0" smtClean="0"/>
            </a:br>
            <a:r>
              <a:rPr lang="en-US" sz="2800" dirty="0" smtClean="0"/>
              <a:t>Successful Interventions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76800" y="1295400"/>
            <a:ext cx="3849687" cy="3554413"/>
          </a:xfrm>
        </p:spPr>
        <p:txBody>
          <a:bodyPr/>
          <a:lstStyle/>
          <a:p>
            <a:r>
              <a:rPr lang="en-US" sz="2000" u="sng" dirty="0" smtClean="0"/>
              <a:t>Work flow</a:t>
            </a:r>
            <a:r>
              <a:rPr lang="en-US" sz="2000" dirty="0" smtClean="0"/>
              <a:t>: MA driven protocols including:</a:t>
            </a:r>
          </a:p>
          <a:p>
            <a:pPr lvl="1"/>
            <a:r>
              <a:rPr lang="en-US" sz="1400" dirty="0" smtClean="0"/>
              <a:t>depression screening,</a:t>
            </a:r>
          </a:p>
          <a:p>
            <a:pPr lvl="1"/>
            <a:r>
              <a:rPr lang="en-US" sz="1400" dirty="0" smtClean="0"/>
              <a:t>preparation of patients for foot examination, 	</a:t>
            </a:r>
          </a:p>
          <a:p>
            <a:pPr lvl="1"/>
            <a:r>
              <a:rPr lang="en-US" sz="1400" dirty="0" smtClean="0"/>
              <a:t>LDL audits   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u="sng" dirty="0" smtClean="0"/>
              <a:t>EHR</a:t>
            </a:r>
            <a:r>
              <a:rPr lang="en-US" sz="2000" dirty="0" smtClean="0"/>
              <a:t>:  New and revised forms, clinical protocols, alert systems and decision support tools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 smtClean="0"/>
              <a:t>Data auditing</a:t>
            </a:r>
            <a:endParaRPr lang="en-US" sz="2000" dirty="0" smtClean="0"/>
          </a:p>
          <a:p>
            <a:r>
              <a:rPr lang="en-US" sz="2000" u="sng" dirty="0" smtClean="0"/>
              <a:t>Point of care testing</a:t>
            </a:r>
          </a:p>
          <a:p>
            <a:pPr lvl="1"/>
            <a:r>
              <a:rPr lang="en-US" sz="1600" dirty="0" smtClean="0"/>
              <a:t>Hb</a:t>
            </a:r>
            <a:r>
              <a:rPr lang="en-US" sz="1600" dirty="0" smtClean="0"/>
              <a:t> A1c</a:t>
            </a: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77000"/>
            <a:ext cx="2057400" cy="476250"/>
          </a:xfrm>
        </p:spPr>
        <p:txBody>
          <a:bodyPr/>
          <a:lstStyle/>
          <a:p>
            <a:fld id="{5D4B6475-CF3C-44B0-9F0C-69AEDA47CA0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2819400" cy="18796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71" y="3124201"/>
            <a:ext cx="2804054" cy="1873108"/>
          </a:xfrm>
        </p:spPr>
      </p:pic>
      <p:pic>
        <p:nvPicPr>
          <p:cNvPr id="2052" name="Picture 4" descr="C:\Users\adbms1\AppData\Local\Microsoft\Windows\Temporary Internet Files\Content.IE5\FQ7N8UXP\MP9004223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8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887"/>
            <a:ext cx="9172973" cy="61153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915150" cy="1143000"/>
          </a:xfrm>
        </p:spPr>
        <p:txBody>
          <a:bodyPr/>
          <a:lstStyle/>
          <a:p>
            <a:r>
              <a:rPr lang="en-US" sz="2800" dirty="0" smtClean="0"/>
              <a:t>Performance Improvement Intervention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Results: Improvement in Quality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31" y="0"/>
            <a:ext cx="24892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77000"/>
            <a:ext cx="2057400" cy="476250"/>
          </a:xfrm>
        </p:spPr>
        <p:txBody>
          <a:bodyPr/>
          <a:lstStyle/>
          <a:p>
            <a:fld id="{5D4B6475-CF3C-44B0-9F0C-69AEDA47CA0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58724" y="1672772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September </a:t>
            </a:r>
            <a:r>
              <a:rPr lang="en-US" dirty="0" smtClean="0"/>
              <a:t>2010 to January 2013</a:t>
            </a:r>
          </a:p>
          <a:p>
            <a:endParaRPr lang="en-US" dirty="0"/>
          </a:p>
          <a:p>
            <a:r>
              <a:rPr lang="en-US" dirty="0" smtClean="0"/>
              <a:t>1. Metrics reaching  interim or BBC goals: </a:t>
            </a:r>
            <a:endParaRPr lang="en-US" dirty="0"/>
          </a:p>
          <a:p>
            <a:pPr lvl="1"/>
            <a:r>
              <a:rPr lang="en-US" dirty="0" smtClean="0"/>
              <a:t>		</a:t>
            </a:r>
            <a:r>
              <a:rPr lang="en-US" sz="2800" dirty="0" smtClean="0"/>
              <a:t>68%          82%</a:t>
            </a:r>
          </a:p>
          <a:p>
            <a:pPr lvl="1"/>
            <a:endParaRPr lang="en-US" sz="2800" dirty="0" smtClean="0"/>
          </a:p>
          <a:p>
            <a:r>
              <a:rPr lang="en-US" dirty="0" smtClean="0"/>
              <a:t>2. Metrics improved: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dirty="0" smtClean="0"/>
              <a:t>DM </a:t>
            </a:r>
            <a:r>
              <a:rPr lang="en-US" dirty="0"/>
              <a:t>metrics: 13/19 </a:t>
            </a:r>
            <a:r>
              <a:rPr lang="en-US" dirty="0" smtClean="0"/>
              <a:t>	</a:t>
            </a:r>
            <a:r>
              <a:rPr lang="en-US" b="1" dirty="0" smtClean="0"/>
              <a:t>(</a:t>
            </a:r>
            <a:r>
              <a:rPr lang="en-US" b="1" dirty="0"/>
              <a:t>68%) </a:t>
            </a:r>
            <a:endParaRPr lang="en-US" sz="1400" dirty="0"/>
          </a:p>
          <a:p>
            <a:pPr lvl="2"/>
            <a:endParaRPr lang="en-US" sz="1600" dirty="0" smtClean="0"/>
          </a:p>
          <a:p>
            <a:pPr lvl="2"/>
            <a:r>
              <a:rPr lang="en-US" dirty="0" smtClean="0"/>
              <a:t>CVD </a:t>
            </a:r>
            <a:r>
              <a:rPr lang="en-US" dirty="0"/>
              <a:t>metrics: </a:t>
            </a:r>
            <a:r>
              <a:rPr lang="en-US" dirty="0" smtClean="0"/>
              <a:t>10/12 	</a:t>
            </a:r>
            <a:r>
              <a:rPr lang="en-US" b="1" dirty="0" smtClean="0"/>
              <a:t>(83%) </a:t>
            </a:r>
            <a:r>
              <a:rPr lang="en-US" sz="1400" dirty="0" smtClean="0"/>
              <a:t>  </a:t>
            </a:r>
            <a:endParaRPr lang="en-US" sz="1400" dirty="0"/>
          </a:p>
          <a:p>
            <a:pPr lvl="2"/>
            <a:endParaRPr lang="en-US" sz="1600" dirty="0" smtClean="0"/>
          </a:p>
          <a:p>
            <a:pPr lvl="2"/>
            <a:r>
              <a:rPr lang="en-US" dirty="0" smtClean="0"/>
              <a:t>COPD </a:t>
            </a:r>
            <a:r>
              <a:rPr lang="en-US" dirty="0"/>
              <a:t>metrics: </a:t>
            </a:r>
            <a:r>
              <a:rPr lang="en-US" dirty="0" smtClean="0"/>
              <a:t>6/7 	</a:t>
            </a:r>
            <a:r>
              <a:rPr lang="en-US" b="1" dirty="0" smtClean="0"/>
              <a:t>(</a:t>
            </a:r>
            <a:r>
              <a:rPr lang="en-US" b="1" dirty="0"/>
              <a:t>86%)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Asthma </a:t>
            </a:r>
            <a:r>
              <a:rPr lang="en-US" dirty="0"/>
              <a:t>metrics: 6/6 </a:t>
            </a:r>
            <a:r>
              <a:rPr lang="en-US" dirty="0" smtClean="0"/>
              <a:t>	</a:t>
            </a:r>
            <a:r>
              <a:rPr lang="en-US" b="1" dirty="0" smtClean="0"/>
              <a:t>(</a:t>
            </a:r>
            <a:r>
              <a:rPr lang="en-US" b="1" dirty="0"/>
              <a:t>100%)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4129504" y="2652829"/>
            <a:ext cx="533400" cy="152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10" y="6129385"/>
            <a:ext cx="863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Limitation:  No cost or savings associated to the interventions, lack of patient crosswalk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50" y="277846"/>
            <a:ext cx="8229600" cy="1017554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192"/>
            <a:ext cx="9144000" cy="60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8479" y="298099"/>
            <a:ext cx="58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i="1" dirty="0">
                <a:solidFill>
                  <a:schemeClr val="bg1"/>
                </a:solidFill>
              </a:rPr>
              <a:t>Engaging Patients to Meet the Triple Aim”. CMMI,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14" y="710066"/>
            <a:ext cx="8133443" cy="1143000"/>
          </a:xfrm>
        </p:spPr>
        <p:txBody>
          <a:bodyPr/>
          <a:lstStyle/>
          <a:p>
            <a:r>
              <a:rPr lang="en-US" sz="4400" dirty="0" smtClean="0"/>
              <a:t>“Triple Aim +” </a:t>
            </a:r>
            <a:br>
              <a:rPr lang="en-US" sz="4400" dirty="0" smtClean="0"/>
            </a:br>
            <a:r>
              <a:rPr lang="en-US" sz="4400" dirty="0" smtClean="0"/>
              <a:t>by John </a:t>
            </a:r>
            <a:r>
              <a:rPr lang="en-US" sz="4400" dirty="0"/>
              <a:t>Wennberg</a:t>
            </a:r>
            <a:r>
              <a:rPr lang="en-US" sz="4400" dirty="0"/>
              <a:t> , MD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57350"/>
            <a:ext cx="8242073" cy="355441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Improve 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Reduce Cost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Improve Patient Experience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Improve Providers </a:t>
            </a:r>
            <a:r>
              <a:rPr lang="en-US" sz="3600" dirty="0"/>
              <a:t>E</a:t>
            </a:r>
            <a:r>
              <a:rPr lang="en-US" sz="3600" dirty="0" smtClean="0"/>
              <a:t>xperience 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07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274638"/>
            <a:ext cx="8551718" cy="1143000"/>
          </a:xfrm>
        </p:spPr>
        <p:txBody>
          <a:bodyPr/>
          <a:lstStyle/>
          <a:p>
            <a:r>
              <a:rPr lang="en-US" sz="3600" dirty="0" smtClean="0"/>
              <a:t>High Value Healthcare Collaborative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86193"/>
              </p:ext>
            </p:extLst>
          </p:nvPr>
        </p:nvGraphicFramePr>
        <p:xfrm>
          <a:off x="143886" y="1532659"/>
          <a:ext cx="5467205" cy="355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1816" y="1971901"/>
            <a:ext cx="239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Patient Crosswalk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5782" y="2156567"/>
            <a:ext cx="3061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Benchmarking to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identify best </a:t>
            </a:r>
            <a:r>
              <a:rPr lang="en-US" b="1" dirty="0" smtClean="0">
                <a:solidFill>
                  <a:schemeClr val="bg1"/>
                </a:solidFill>
              </a:rPr>
              <a:t>practices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2. Address </a:t>
            </a:r>
            <a:r>
              <a:rPr lang="en-US" b="1" dirty="0">
                <a:solidFill>
                  <a:schemeClr val="bg1"/>
                </a:solidFill>
              </a:rPr>
              <a:t>clinical </a:t>
            </a:r>
            <a:r>
              <a:rPr lang="en-US" b="1" dirty="0" smtClean="0">
                <a:solidFill>
                  <a:schemeClr val="bg1"/>
                </a:solidFill>
              </a:rPr>
              <a:t>project team questions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3. Measure </a:t>
            </a:r>
            <a:r>
              <a:rPr lang="en-US" b="1" dirty="0">
                <a:solidFill>
                  <a:schemeClr val="bg1"/>
                </a:solidFill>
              </a:rPr>
              <a:t>impact of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Interventions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4. Inform Patient Care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597" y="381000"/>
            <a:ext cx="7772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b="1" dirty="0" smtClean="0">
                <a:solidFill>
                  <a:schemeClr val="bg1"/>
                </a:solidFill>
              </a:rPr>
              <a:t>HVHC </a:t>
            </a:r>
            <a:r>
              <a:rPr lang="en-US" dirty="0" smtClean="0">
                <a:solidFill>
                  <a:schemeClr val="bg1"/>
                </a:solidFill>
              </a:rPr>
              <a:t>Project Overview - 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02692"/>
              </p:ext>
            </p:extLst>
          </p:nvPr>
        </p:nvGraphicFramePr>
        <p:xfrm>
          <a:off x="0" y="1137515"/>
          <a:ext cx="9144001" cy="4857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012"/>
                <a:gridCol w="2438574"/>
                <a:gridCol w="2078102"/>
                <a:gridCol w="3373313"/>
              </a:tblGrid>
              <a:tr h="361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Sepsis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Heart Failure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Hip &amp; Knee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Improve Care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adherence to sepsis bundled care by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1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&gt;50% eligible patients referred to </a:t>
                      </a:r>
                      <a:r>
                        <a:rPr lang="en-US" sz="1100" dirty="0" smtClean="0">
                          <a:effectLst/>
                        </a:rPr>
                        <a:t>Shared Decision Making (SDM) </a:t>
                      </a:r>
                      <a:r>
                        <a:rPr lang="en-US" sz="1100" dirty="0">
                          <a:effectLst/>
                        </a:rPr>
                        <a:t>and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 smtClean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50% of referred patients/families participate in SDM </a:t>
                      </a:r>
                      <a:r>
                        <a:rPr lang="en-US" sz="1100" dirty="0" smtClean="0">
                          <a:effectLst/>
                        </a:rPr>
                        <a:t>interventions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Improve Patient Experience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9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Improve Health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the burden of chronic morbidity from sepsis-associated chronic organ dysfunction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</a:rPr>
                        <a:t>Reduce emergency department rates and hospitalizations by </a:t>
                      </a:r>
                      <a:r>
                        <a:rPr lang="en-US" sz="1100" b="1" dirty="0">
                          <a:effectLst/>
                        </a:rPr>
                        <a:t>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</a:rPr>
                        <a:t>Improve health status measures (function, pain) for &gt;50% of patients considering hip and knee surgery at one year.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/>
                      <a:endParaRPr lang="en-US" sz="1100" dirty="0" smtClean="0">
                        <a:effectLst/>
                      </a:endParaRPr>
                    </a:p>
                    <a:p>
                      <a:pPr marL="0" marR="0"/>
                      <a:r>
                        <a:rPr lang="en-US" sz="1100" dirty="0" smtClean="0">
                          <a:effectLst/>
                        </a:rPr>
                        <a:t>Metrics </a:t>
                      </a:r>
                      <a:r>
                        <a:rPr lang="en-US" sz="1100" dirty="0">
                          <a:effectLst/>
                        </a:rPr>
                        <a:t>used will include: Hip disability and Osteoarthritis Outcome Score (HOOS) , Knee injury and Osteoarthritis Outcome Score (KOOS);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Harris Hip Score (HHS) and Knee Society Score (KSS)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95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Reduce Cost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 a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(relative rate) reduction over three years in the number of patients with sepsis requiring long term acute care or sub-acute nursing care after an incident episode of severe sepsis.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Reduce </a:t>
                      </a:r>
                      <a:r>
                        <a:rPr lang="en-US" sz="1100" dirty="0">
                          <a:effectLst/>
                        </a:rPr>
                        <a:t>cost of annual episodes by </a:t>
                      </a:r>
                      <a:r>
                        <a:rPr lang="en-US" sz="1100" b="1" dirty="0">
                          <a:effectLst/>
                        </a:rPr>
                        <a:t>2%</a:t>
                      </a:r>
                      <a:r>
                        <a:rPr lang="en-US" sz="1100" dirty="0">
                          <a:effectLst/>
                        </a:rPr>
                        <a:t> for complex patients with CHF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Reduce rates of surgeries (hip, knee) and episode utilization resulting in </a:t>
                      </a:r>
                      <a:r>
                        <a:rPr lang="en-US" sz="1100" b="1" dirty="0">
                          <a:effectLst/>
                        </a:rPr>
                        <a:t>5%</a:t>
                      </a:r>
                      <a:r>
                        <a:rPr lang="en-US" sz="1100" dirty="0">
                          <a:effectLst/>
                        </a:rPr>
                        <a:t> total cost reduction.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336643" cy="1143000"/>
          </a:xfrm>
        </p:spPr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High Value Healthcare Collaborative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57350"/>
            <a:ext cx="8667825" cy="3554413"/>
          </a:xfrm>
        </p:spPr>
        <p:txBody>
          <a:bodyPr/>
          <a:lstStyle/>
          <a:p>
            <a:r>
              <a:rPr lang="en-US" dirty="0" smtClean="0"/>
              <a:t>Objectives:		</a:t>
            </a:r>
            <a:r>
              <a:rPr lang="en-US" sz="2400" dirty="0" smtClean="0"/>
              <a:t>Triple Aim</a:t>
            </a:r>
          </a:p>
          <a:p>
            <a:r>
              <a:rPr lang="en-US" dirty="0" smtClean="0"/>
              <a:t>Data Sources: 	</a:t>
            </a:r>
            <a:r>
              <a:rPr lang="en-US" sz="2400" dirty="0" smtClean="0"/>
              <a:t>EHR, patient </a:t>
            </a:r>
            <a:r>
              <a:rPr lang="en-US" sz="2400" dirty="0"/>
              <a:t>r</a:t>
            </a:r>
            <a:r>
              <a:rPr lang="en-US" sz="2400" dirty="0" smtClean="0"/>
              <a:t>eported measures,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claims data</a:t>
            </a:r>
          </a:p>
          <a:p>
            <a:r>
              <a:rPr lang="en-US" dirty="0" smtClean="0"/>
              <a:t>Limitations: 		</a:t>
            </a:r>
            <a:r>
              <a:rPr lang="en-US" sz="2400" dirty="0" smtClean="0"/>
              <a:t>Data Standardization </a:t>
            </a:r>
          </a:p>
          <a:p>
            <a:r>
              <a:rPr lang="en-US" dirty="0" smtClean="0"/>
              <a:t>Preliminary results: </a:t>
            </a:r>
            <a:r>
              <a:rPr lang="en-US" sz="2000" dirty="0" smtClean="0"/>
              <a:t>Improvement in patient experience, 				Improvement in quality, reduction of Medicare 				payment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Purpose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Describe recent projects that utilized multiple data 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Describe some limitations of the access of the data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-US" sz="2400" dirty="0" smtClean="0"/>
              <a:t>xamples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Bangor Beacon Community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High Value Healthcare Collaborative </a:t>
            </a:r>
          </a:p>
          <a:p>
            <a:pPr marL="0" indent="0">
              <a:buNone/>
            </a:pPr>
            <a:endParaRPr lang="en-US" sz="1800" dirty="0" smtClean="0"/>
          </a:p>
          <a:p>
            <a:pPr marL="40005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8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42" y="1478563"/>
            <a:ext cx="4920093" cy="35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7884" y="4992915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Barbara Sorondo, MD MBA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bsorondo@emhs.org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74638"/>
            <a:ext cx="8268440" cy="1143000"/>
          </a:xfrm>
        </p:spPr>
        <p:txBody>
          <a:bodyPr/>
          <a:lstStyle/>
          <a:p>
            <a:r>
              <a:rPr lang="en-US" sz="3200" dirty="0" smtClean="0"/>
              <a:t>Bangor Beacon Community –ONC Grant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779" y="1520733"/>
            <a:ext cx="8462748" cy="3554413"/>
          </a:xfrm>
        </p:spPr>
        <p:txBody>
          <a:bodyPr/>
          <a:lstStyle/>
          <a:p>
            <a:pPr marL="400050">
              <a:buFont typeface="+mj-lt"/>
              <a:buAutoNum type="arabicPeriod"/>
            </a:pPr>
            <a:r>
              <a:rPr lang="en-US" sz="2000" dirty="0" smtClean="0"/>
              <a:t>Objectives: 		Triple Aim</a:t>
            </a:r>
          </a:p>
          <a:p>
            <a:pPr marL="400050">
              <a:buFont typeface="+mj-lt"/>
              <a:buAutoNum type="arabicPeriod"/>
            </a:pPr>
            <a:r>
              <a:rPr lang="en-US" sz="2000" dirty="0" smtClean="0"/>
              <a:t>Data sources: 	EHR, HIN, Patient Reported</a:t>
            </a:r>
          </a:p>
          <a:p>
            <a:pPr marL="400050">
              <a:buFont typeface="+mj-lt"/>
              <a:buAutoNum type="arabicPeriod"/>
            </a:pPr>
            <a:r>
              <a:rPr lang="en-US" sz="2000" dirty="0" smtClean="0"/>
              <a:t>Limitations:		Lack of time sensitive claims data,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/>
              <a:t>L</a:t>
            </a:r>
            <a:r>
              <a:rPr lang="en-US" sz="2000" dirty="0" smtClean="0"/>
              <a:t>ack of patient crosswalk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Inability to identify the financial impact of the 			Interventions </a:t>
            </a:r>
            <a:r>
              <a:rPr lang="en-US" sz="800" dirty="0" smtClean="0"/>
              <a:t> </a:t>
            </a:r>
          </a:p>
          <a:p>
            <a:pPr marL="57150" indent="0">
              <a:buNone/>
            </a:pPr>
            <a:r>
              <a:rPr lang="en-US" sz="2000" dirty="0" smtClean="0"/>
              <a:t>4. Solutions		Prospective Cohort 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Using HIN to identify the utilization</a:t>
            </a:r>
          </a:p>
          <a:p>
            <a:pPr marL="57150" indent="0">
              <a:buNone/>
            </a:pPr>
            <a:r>
              <a:rPr lang="en-US" sz="2000" dirty="0" smtClean="0"/>
              <a:t>5. Results		Improve Quality,</a:t>
            </a:r>
          </a:p>
          <a:p>
            <a:pPr marL="57150" indent="0">
              <a:buNone/>
            </a:pPr>
            <a:r>
              <a:rPr lang="en-US" sz="2000" dirty="0" smtClean="0"/>
              <a:t>			Reduce Utilization, 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Improve Patient Experience</a:t>
            </a:r>
          </a:p>
          <a:p>
            <a:pPr marL="400050">
              <a:buFont typeface="+mj-lt"/>
              <a:buAutoNum type="arabicPeriod"/>
            </a:pPr>
            <a:endParaRPr lang="en-US" sz="18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514350" indent="-457200">
              <a:buAutoNum type="arabicPeriod"/>
            </a:pPr>
            <a:endParaRPr lang="en-US" sz="1600" dirty="0" smtClean="0"/>
          </a:p>
          <a:p>
            <a:pPr marL="514350" indent="-457200">
              <a:buAutoNum type="arabicPeriod"/>
            </a:pPr>
            <a:endParaRPr lang="en-US" sz="2000" dirty="0" smtClean="0"/>
          </a:p>
          <a:p>
            <a:pPr marL="514350" indent="-457200">
              <a:buAutoNum type="arabicPeriod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775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20100" cy="1143000"/>
          </a:xfrm>
        </p:spPr>
        <p:txBody>
          <a:bodyPr/>
          <a:lstStyle/>
          <a:p>
            <a:r>
              <a:rPr lang="en-US" sz="3200" dirty="0" smtClean="0"/>
              <a:t>Bangor Beacon Community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9412" y="1657350"/>
            <a:ext cx="5450493" cy="35544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Evaluation of the Care Management Model on High Risk High Cost Chronic Condition Patients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Evaluation of a Multi-institutional Regional Collaboration for Quality Improvement for Patients with Chronic Conditions  </a:t>
            </a:r>
            <a:endParaRPr lang="en-US" sz="2400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441902"/>
              </p:ext>
            </p:extLst>
          </p:nvPr>
        </p:nvGraphicFramePr>
        <p:xfrm>
          <a:off x="5467048" y="3519713"/>
          <a:ext cx="3398762" cy="285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4654248" y="5036457"/>
            <a:ext cx="2057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364238" y="5612190"/>
            <a:ext cx="15240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295" y="489978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096" y="548760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514600"/>
            <a:ext cx="3008313" cy="533400"/>
          </a:xfrm>
        </p:spPr>
        <p:txBody>
          <a:bodyPr/>
          <a:lstStyle/>
          <a:p>
            <a:r>
              <a:rPr lang="en-US" sz="2400" dirty="0"/>
              <a:t>Healthcare Goals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3124200"/>
            <a:ext cx="3276600" cy="4691063"/>
          </a:xfrm>
        </p:spPr>
        <p:txBody>
          <a:bodyPr/>
          <a:lstStyle/>
          <a:p>
            <a:pPr marL="342900" lvl="0" indent="-342900">
              <a:buFontTx/>
              <a:buChar char="•"/>
            </a:pPr>
            <a:r>
              <a:rPr lang="en-US" sz="2000" b="1" dirty="0" smtClean="0"/>
              <a:t>Quality</a:t>
            </a:r>
            <a:r>
              <a:rPr lang="en-US" sz="2000" dirty="0" smtClean="0"/>
              <a:t>: Better Care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•"/>
            </a:pPr>
            <a:r>
              <a:rPr lang="en-US" sz="2000" b="1" dirty="0" smtClean="0"/>
              <a:t>Cost</a:t>
            </a:r>
            <a:r>
              <a:rPr lang="en-US" sz="2000" dirty="0" smtClean="0"/>
              <a:t>: Affordable Care</a:t>
            </a:r>
          </a:p>
          <a:p>
            <a:pPr lvl="0"/>
            <a:r>
              <a:rPr lang="en-US" sz="2000" dirty="0" smtClean="0"/>
              <a:t> </a:t>
            </a:r>
            <a:endParaRPr lang="en-US" sz="2000" dirty="0"/>
          </a:p>
          <a:p>
            <a:pPr marL="342900" lvl="0" indent="-342900">
              <a:buFontTx/>
              <a:buChar char="•"/>
            </a:pPr>
            <a:r>
              <a:rPr lang="en-US" sz="2000" b="1" dirty="0" smtClean="0"/>
              <a:t>Experience</a:t>
            </a:r>
            <a:r>
              <a:rPr lang="en-US" sz="2000" dirty="0" smtClean="0"/>
              <a:t>: Improved </a:t>
            </a:r>
            <a:r>
              <a:rPr lang="en-US" sz="2000" dirty="0"/>
              <a:t>Experience of Care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2057400" cy="476250"/>
          </a:xfrm>
          <a:prstGeom prst="rect">
            <a:avLst/>
          </a:prstGeom>
        </p:spPr>
        <p:txBody>
          <a:bodyPr/>
          <a:lstStyle/>
          <a:p>
            <a:fld id="{5D4B6475-CF3C-44B0-9F0C-69AEDA47CA0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22860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4204252" y="3124201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Clinical and Preventive Measures (EHR)</a:t>
            </a:r>
          </a:p>
          <a:p>
            <a:pPr marL="342900" indent="-342900"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Healthcare Utilization (HIN)</a:t>
            </a:r>
          </a:p>
          <a:p>
            <a:pPr marL="342900" indent="-342900">
              <a:buFontTx/>
              <a:buChar char="•"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Patient Reported Measures</a:t>
            </a:r>
          </a:p>
          <a:p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4419600" y="2514600"/>
            <a:ext cx="3008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D014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8D0148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</a:rPr>
              <a:t>Outcomes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429000" y="3200400"/>
            <a:ext cx="762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429000" y="3962400"/>
            <a:ext cx="762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429000" y="4648200"/>
            <a:ext cx="762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FFFFFF"/>
                </a:solidFill>
              </a:rPr>
              <a:t>1. Evaluation </a:t>
            </a:r>
            <a:r>
              <a:rPr lang="en-US" sz="2400" kern="0" dirty="0">
                <a:solidFill>
                  <a:srgbClr val="FFFFFF"/>
                </a:solidFill>
              </a:rPr>
              <a:t>of the Care Management Model on High Risk High Cost Chronic Condition Patients</a:t>
            </a:r>
          </a:p>
        </p:txBody>
      </p:sp>
    </p:spTree>
    <p:extLst>
      <p:ext uri="{BB962C8B-B14F-4D97-AF65-F5344CB8AC3E}">
        <p14:creationId xmlns:p14="http://schemas.microsoft.com/office/powerpoint/2010/main" val="35110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82" y="323556"/>
            <a:ext cx="8907318" cy="1026941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800" b="0" dirty="0" smtClean="0">
                <a:solidFill>
                  <a:srgbClr val="FFFFFF"/>
                </a:solidFill>
              </a:rPr>
              <a:t>1. Evaluation </a:t>
            </a:r>
            <a:r>
              <a:rPr lang="en-US" sz="2800" b="0" dirty="0">
                <a:solidFill>
                  <a:srgbClr val="FFFFFF"/>
                </a:solidFill>
              </a:rPr>
              <a:t>of the Care Management Model on High Risk High Cost Chronic Condition Patients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41538"/>
              </p:ext>
            </p:extLst>
          </p:nvPr>
        </p:nvGraphicFramePr>
        <p:xfrm>
          <a:off x="4072504" y="1580285"/>
          <a:ext cx="4952742" cy="44267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2330"/>
                <a:gridCol w="745103"/>
                <a:gridCol w="745103"/>
                <a:gridCol w="745103"/>
                <a:gridCol w="745103"/>
              </a:tblGrid>
              <a:tr h="90130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Visit 1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(Enrollment day)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Visit 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(six months after enrollment)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Visit 3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(12 months after enrollment)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Visit 4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(18 months after enrollment)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8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Informed consent form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3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Patient Demographics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32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Past Medical History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32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Vital Signs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4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Disease-Specific Tests or Management (HbA1C, LDL, as applicable)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94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Health care utilization/cost related outcomes --past 30 and 180 days(Visit 1); past 180 days (Visit 2, 3, 4)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5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Immunization compliance 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3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PHQ-2 Depression question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71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Medication adherence (Modified Morisky Scale (MMS))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71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Chronic Disease Self-efficacy Scale  (CDSES) 6 item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3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EQ-5D Quality of Life Survey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492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solidFill>
                            <a:srgbClr val="8D0148"/>
                          </a:solidFill>
                          <a:effectLst/>
                        </a:rPr>
                        <a:t>Patient satisfaction and perception of care (adapted CAHPS survey with addition of a chronic care module (Visit 1 and 4) and a care manager module (Visit 4)</a:t>
                      </a:r>
                      <a:endParaRPr lang="en-US" sz="900" dirty="0">
                        <a:solidFill>
                          <a:srgbClr val="8D0148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 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284" marR="542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38346" y="1165647"/>
            <a:ext cx="3008313" cy="4691063"/>
          </a:xfrm>
        </p:spPr>
        <p:txBody>
          <a:bodyPr>
            <a:norm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Intervention </a:t>
            </a:r>
            <a:r>
              <a:rPr lang="en-US" sz="1600" b="1" dirty="0"/>
              <a:t>Group</a:t>
            </a:r>
          </a:p>
          <a:p>
            <a:pPr lvl="1"/>
            <a:r>
              <a:rPr lang="en-US" sz="1400" dirty="0"/>
              <a:t>Patients from BBC primary care practices </a:t>
            </a:r>
            <a:endParaRPr lang="en-US" sz="1400" dirty="0" smtClean="0"/>
          </a:p>
          <a:p>
            <a:endParaRPr lang="en-US" sz="1600" dirty="0"/>
          </a:p>
          <a:p>
            <a:r>
              <a:rPr lang="en-US" sz="1600" b="1" dirty="0" smtClean="0"/>
              <a:t>Control Group</a:t>
            </a:r>
          </a:p>
          <a:p>
            <a:pPr lvl="1"/>
            <a:r>
              <a:rPr lang="en-US" sz="1400" dirty="0" smtClean="0"/>
              <a:t>Patients from:</a:t>
            </a:r>
          </a:p>
          <a:p>
            <a:pPr lvl="2"/>
            <a:r>
              <a:rPr lang="en-US" sz="1050" dirty="0" smtClean="0"/>
              <a:t>Non BBC primary care practices</a:t>
            </a:r>
          </a:p>
          <a:p>
            <a:pPr lvl="2"/>
            <a:r>
              <a:rPr lang="en-US" sz="1050" dirty="0" smtClean="0"/>
              <a:t>Specialty care practices</a:t>
            </a:r>
          </a:p>
          <a:p>
            <a:pPr lvl="2"/>
            <a:r>
              <a:rPr lang="en-US" sz="1050" dirty="0" smtClean="0"/>
              <a:t>No PCP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642"/>
            <a:ext cx="3645725" cy="228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0972" y="643642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86624" cy="11430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1. Evaluation </a:t>
            </a:r>
            <a:r>
              <a:rPr lang="en-US" sz="2800" dirty="0">
                <a:solidFill>
                  <a:srgbClr val="FFFFFF"/>
                </a:solidFill>
              </a:rPr>
              <a:t>of the Care Management Model on High Risk High Cost Chronic Condition Patients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Results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-- Healthcare </a:t>
            </a:r>
            <a:r>
              <a:rPr lang="en-US" sz="2800" dirty="0">
                <a:solidFill>
                  <a:schemeClr val="accent1"/>
                </a:solidFill>
              </a:rPr>
              <a:t>Utilization _ ED visits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4" y="2467428"/>
            <a:ext cx="4253830" cy="258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66" y="2503714"/>
            <a:ext cx="4664234" cy="25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86624" cy="1143000"/>
          </a:xfrm>
        </p:spPr>
        <p:txBody>
          <a:bodyPr/>
          <a:lstStyle/>
          <a:p>
            <a:r>
              <a:rPr lang="en-US" sz="2800" dirty="0" smtClean="0"/>
              <a:t>2. Evaluation </a:t>
            </a:r>
            <a:r>
              <a:rPr lang="en-US" sz="2800" dirty="0"/>
              <a:t>of a Multi-institutional Regional Collaboration for Quality Improvement for Patients with Chronic Conditions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8137"/>
            <a:ext cx="3581400" cy="3554413"/>
          </a:xfrm>
        </p:spPr>
        <p:txBody>
          <a:bodyPr/>
          <a:lstStyle/>
          <a:p>
            <a:r>
              <a:rPr lang="en-US" sz="2000" dirty="0" smtClean="0"/>
              <a:t>Consensus on metrics and target goals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Centralization of data abstraction and reporting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Transparently sharing information and best practices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Practice of </a:t>
            </a:r>
            <a:r>
              <a:rPr lang="en-US" sz="2000" dirty="0"/>
              <a:t>Plan, Do, Study, Act (PDSA) approach.  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2381250" cy="1628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77000"/>
            <a:ext cx="2057400" cy="476250"/>
          </a:xfrm>
        </p:spPr>
        <p:txBody>
          <a:bodyPr/>
          <a:lstStyle/>
          <a:p>
            <a:fld id="{5D4B6475-CF3C-44B0-9F0C-69AEDA47CA0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2209800" cy="147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4800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979" y="270732"/>
            <a:ext cx="8617821" cy="498764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 smtClean="0"/>
              <a:t>Performance Improvement Intervention</a:t>
            </a:r>
            <a:r>
              <a:rPr lang="en-US" sz="3200" b="1" dirty="0" smtClean="0">
                <a:solidFill>
                  <a:srgbClr val="FFFFFF"/>
                </a:solidFill>
              </a:rPr>
              <a:t> Process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6475-CF3C-44B0-9F0C-69AEDA47CA0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65061"/>
              </p:ext>
            </p:extLst>
          </p:nvPr>
        </p:nvGraphicFramePr>
        <p:xfrm>
          <a:off x="194142" y="1566193"/>
          <a:ext cx="8741357" cy="35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MC RAC 061213">
  <a:themeElements>
    <a:clrScheme name="EMHS ppp blue and white sid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HS ppp blue and white side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HS ppp blue and white sid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HS ppp blue and white sid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HS ppp blue and white sid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EMMC RAC 061213</Template>
  <TotalTime>1010</TotalTime>
  <Words>769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EMMC RAC 061213</vt:lpstr>
      <vt:lpstr>Maine Health Data Organization Board of Directors Retreat  </vt:lpstr>
      <vt:lpstr>Outline</vt:lpstr>
      <vt:lpstr>Bangor Beacon Community –ONC Grant</vt:lpstr>
      <vt:lpstr>Bangor Beacon Community </vt:lpstr>
      <vt:lpstr>Healthcare Goals</vt:lpstr>
      <vt:lpstr>1. Evaluation of the Care Management Model on High Risk High Cost Chronic Condition Patients</vt:lpstr>
      <vt:lpstr>1. Evaluation of the Care Management Model on High Risk High Cost Chronic Condition Patients Results -- Healthcare Utilization _ ED visits </vt:lpstr>
      <vt:lpstr>2. Evaluation of a Multi-institutional Regional Collaboration for Quality Improvement for Patients with Chronic Conditions   </vt:lpstr>
      <vt:lpstr>Performance Improvement Intervention Process      </vt:lpstr>
      <vt:lpstr>PowerPoint Presentation</vt:lpstr>
      <vt:lpstr>Provider’s Comparison by Healthcare Organization</vt:lpstr>
      <vt:lpstr>Interventions</vt:lpstr>
      <vt:lpstr>Performance Improvement Intervention Successful Interventions</vt:lpstr>
      <vt:lpstr>Performance Improvement Intervention  Results: Improvement in Quality</vt:lpstr>
      <vt:lpstr> </vt:lpstr>
      <vt:lpstr>“Triple Aim +”  by John Wennberg , MD </vt:lpstr>
      <vt:lpstr>High Value Healthcare Collaborative</vt:lpstr>
      <vt:lpstr> </vt:lpstr>
      <vt:lpstr>High Value Healthcare Collaborative</vt:lpstr>
      <vt:lpstr>PowerPoint Presentation</vt:lpstr>
    </vt:vector>
  </TitlesOfParts>
  <Company>Eastern Maine Healthcare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Advisory Council</dc:title>
  <dc:creator>Sorondo, MD, Barbara M</dc:creator>
  <cp:lastModifiedBy>Sorondo, MD, Barbara M</cp:lastModifiedBy>
  <cp:revision>81</cp:revision>
  <cp:lastPrinted>2013-09-10T20:01:38Z</cp:lastPrinted>
  <dcterms:created xsi:type="dcterms:W3CDTF">2013-09-10T16:55:01Z</dcterms:created>
  <dcterms:modified xsi:type="dcterms:W3CDTF">2014-06-05T08:02:01Z</dcterms:modified>
</cp:coreProperties>
</file>